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365" r:id="rId5"/>
    <p:sldId id="259" r:id="rId6"/>
    <p:sldId id="333" r:id="rId7"/>
    <p:sldId id="264" r:id="rId8"/>
    <p:sldId id="367" r:id="rId9"/>
    <p:sldId id="366" r:id="rId10"/>
    <p:sldId id="262" r:id="rId11"/>
    <p:sldId id="266" r:id="rId12"/>
    <p:sldId id="368" r:id="rId13"/>
    <p:sldId id="265" r:id="rId14"/>
    <p:sldId id="376" r:id="rId15"/>
    <p:sldId id="377" r:id="rId16"/>
    <p:sldId id="267" r:id="rId17"/>
    <p:sldId id="334" r:id="rId18"/>
    <p:sldId id="378" r:id="rId19"/>
    <p:sldId id="335" r:id="rId20"/>
    <p:sldId id="271" r:id="rId21"/>
    <p:sldId id="272" r:id="rId22"/>
    <p:sldId id="273" r:id="rId23"/>
    <p:sldId id="379" r:id="rId24"/>
    <p:sldId id="380" r:id="rId25"/>
    <p:sldId id="387" r:id="rId26"/>
    <p:sldId id="382" r:id="rId27"/>
    <p:sldId id="370" r:id="rId28"/>
    <p:sldId id="369" r:id="rId29"/>
    <p:sldId id="372" r:id="rId30"/>
    <p:sldId id="371" r:id="rId31"/>
    <p:sldId id="383" r:id="rId32"/>
    <p:sldId id="384" r:id="rId33"/>
    <p:sldId id="386" r:id="rId34"/>
    <p:sldId id="374" r:id="rId35"/>
    <p:sldId id="381" r:id="rId36"/>
    <p:sldId id="385" r:id="rId37"/>
    <p:sldId id="331" r:id="rId38"/>
    <p:sldId id="33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AFAE"/>
    <a:srgbClr val="C1A686"/>
    <a:srgbClr val="394155"/>
    <a:srgbClr val="54732F"/>
    <a:srgbClr val="985725"/>
    <a:srgbClr val="F1EBE3"/>
    <a:srgbClr val="52AD27"/>
    <a:srgbClr val="4AA705"/>
    <a:srgbClr val="E0C796"/>
    <a:srgbClr val="E7D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3BE87-3FF4-4BAD-B703-0CFD05AADAB3}" v="229" dt="2024-03-12T07:16:28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6327"/>
  </p:normalViewPr>
  <p:slideViewPr>
    <p:cSldViewPr snapToGrid="0" snapToObjects="1">
      <p:cViewPr>
        <p:scale>
          <a:sx n="125" d="100"/>
          <a:sy n="125" d="100"/>
        </p:scale>
        <p:origin x="375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Bergman" userId="/v7pB/N7o/UNkSTU35vpSh/AmrKn8CwvblcpC8C9SHU=" providerId="None" clId="Web-{FB4E17C7-59F3-4F1E-816F-EF3F5404AA89}"/>
    <pc:docChg chg="modSld">
      <pc:chgData name="Stacey Bergman" userId="/v7pB/N7o/UNkSTU35vpSh/AmrKn8CwvblcpC8C9SHU=" providerId="None" clId="Web-{FB4E17C7-59F3-4F1E-816F-EF3F5404AA89}" dt="2021-09-10T05:40:56.897" v="2" actId="20577"/>
      <pc:docMkLst>
        <pc:docMk/>
      </pc:docMkLst>
      <pc:sldChg chg="modSp">
        <pc:chgData name="Stacey Bergman" userId="/v7pB/N7o/UNkSTU35vpSh/AmrKn8CwvblcpC8C9SHU=" providerId="None" clId="Web-{FB4E17C7-59F3-4F1E-816F-EF3F5404AA89}" dt="2021-09-10T05:40:56.897" v="2" actId="20577"/>
        <pc:sldMkLst>
          <pc:docMk/>
          <pc:sldMk cId="3783700059" sldId="256"/>
        </pc:sldMkLst>
        <pc:spChg chg="mod">
          <ac:chgData name="Stacey Bergman" userId="/v7pB/N7o/UNkSTU35vpSh/AmrKn8CwvblcpC8C9SHU=" providerId="None" clId="Web-{FB4E17C7-59F3-4F1E-816F-EF3F5404AA89}" dt="2021-09-10T05:40:56.897" v="2" actId="20577"/>
          <ac:spMkLst>
            <pc:docMk/>
            <pc:sldMk cId="3783700059" sldId="256"/>
            <ac:spMk id="16" creationId="{12B3EFB5-26DD-124B-AEF5-D65CAF6F7CCE}"/>
          </ac:spMkLst>
        </pc:spChg>
      </pc:sldChg>
    </pc:docChg>
  </pc:docChgLst>
  <pc:docChgLst>
    <pc:chgData name="Stacey Bergman" clId="Web-{8BFEB16F-3637-4A39-B078-BD8722D7B05C}"/>
    <pc:docChg chg="addSld delSld modSld sldOrd">
      <pc:chgData name="Stacey Bergman" userId="" providerId="" clId="Web-{8BFEB16F-3637-4A39-B078-BD8722D7B05C}" dt="2023-09-10T13:59:16.758" v="216" actId="1076"/>
      <pc:docMkLst>
        <pc:docMk/>
      </pc:docMkLst>
      <pc:sldChg chg="modSp">
        <pc:chgData name="Stacey Bergman" userId="" providerId="" clId="Web-{8BFEB16F-3637-4A39-B078-BD8722D7B05C}" dt="2023-09-10T13:59:16.758" v="216" actId="1076"/>
        <pc:sldMkLst>
          <pc:docMk/>
          <pc:sldMk cId="3783700059" sldId="256"/>
        </pc:sldMkLst>
        <pc:spChg chg="mod">
          <ac:chgData name="Stacey Bergman" userId="" providerId="" clId="Web-{8BFEB16F-3637-4A39-B078-BD8722D7B05C}" dt="2023-09-10T13:59:16.758" v="216" actId="1076"/>
          <ac:spMkLst>
            <pc:docMk/>
            <pc:sldMk cId="3783700059" sldId="256"/>
            <ac:spMk id="11" creationId="{BEEAAEE0-8735-1B4E-BB78-C4011A775134}"/>
          </ac:spMkLst>
        </pc:spChg>
      </pc:sldChg>
      <pc:sldChg chg="modSp">
        <pc:chgData name="Stacey Bergman" userId="" providerId="" clId="Web-{8BFEB16F-3637-4A39-B078-BD8722D7B05C}" dt="2023-09-10T13:39:24.006" v="20" actId="20577"/>
        <pc:sldMkLst>
          <pc:docMk/>
          <pc:sldMk cId="3516315880" sldId="257"/>
        </pc:sldMkLst>
        <pc:spChg chg="mod">
          <ac:chgData name="Stacey Bergman" userId="" providerId="" clId="Web-{8BFEB16F-3637-4A39-B078-BD8722D7B05C}" dt="2023-09-10T13:39:24.006" v="20" actId="20577"/>
          <ac:spMkLst>
            <pc:docMk/>
            <pc:sldMk cId="3516315880" sldId="257"/>
            <ac:spMk id="6" creationId="{BB9C71DE-DEDB-F048-9516-6B03008C6E5A}"/>
          </ac:spMkLst>
        </pc:spChg>
      </pc:sldChg>
      <pc:sldChg chg="modSp">
        <pc:chgData name="Stacey Bergman" userId="" providerId="" clId="Web-{8BFEB16F-3637-4A39-B078-BD8722D7B05C}" dt="2023-09-10T13:40:18.554" v="35" actId="20577"/>
        <pc:sldMkLst>
          <pc:docMk/>
          <pc:sldMk cId="3965983748" sldId="258"/>
        </pc:sldMkLst>
        <pc:spChg chg="mod">
          <ac:chgData name="Stacey Bergman" userId="" providerId="" clId="Web-{8BFEB16F-3637-4A39-B078-BD8722D7B05C}" dt="2023-09-10T13:40:18.554" v="35" actId="20577"/>
          <ac:spMkLst>
            <pc:docMk/>
            <pc:sldMk cId="3965983748" sldId="258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1:29.274" v="89" actId="20577"/>
        <pc:sldMkLst>
          <pc:docMk/>
          <pc:sldMk cId="2932156412" sldId="259"/>
        </pc:sldMkLst>
        <pc:spChg chg="mod">
          <ac:chgData name="Stacey Bergman" userId="" providerId="" clId="Web-{8BFEB16F-3637-4A39-B078-BD8722D7B05C}" dt="2023-09-10T13:41:29.274" v="89" actId="20577"/>
          <ac:spMkLst>
            <pc:docMk/>
            <pc:sldMk cId="2932156412" sldId="259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2:46.667" v="90" actId="20577"/>
        <pc:sldMkLst>
          <pc:docMk/>
          <pc:sldMk cId="1526091304" sldId="272"/>
        </pc:sldMkLst>
        <pc:spChg chg="mod">
          <ac:chgData name="Stacey Bergman" userId="" providerId="" clId="Web-{8BFEB16F-3637-4A39-B078-BD8722D7B05C}" dt="2023-09-10T13:42:46.667" v="90" actId="20577"/>
          <ac:spMkLst>
            <pc:docMk/>
            <pc:sldMk cId="1526091304" sldId="272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2:52.214" v="91" actId="20577"/>
        <pc:sldMkLst>
          <pc:docMk/>
          <pc:sldMk cId="664378433" sldId="273"/>
        </pc:sldMkLst>
        <pc:spChg chg="mod">
          <ac:chgData name="Stacey Bergman" userId="" providerId="" clId="Web-{8BFEB16F-3637-4A39-B078-BD8722D7B05C}" dt="2023-09-10T13:42:52.214" v="91" actId="20577"/>
          <ac:spMkLst>
            <pc:docMk/>
            <pc:sldMk cId="664378433" sldId="273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2:59.026" v="92" actId="20577"/>
        <pc:sldMkLst>
          <pc:docMk/>
          <pc:sldMk cId="2886181528" sldId="274"/>
        </pc:sldMkLst>
        <pc:spChg chg="mod">
          <ac:chgData name="Stacey Bergman" userId="" providerId="" clId="Web-{8BFEB16F-3637-4A39-B078-BD8722D7B05C}" dt="2023-09-10T13:42:59.026" v="92" actId="20577"/>
          <ac:spMkLst>
            <pc:docMk/>
            <pc:sldMk cId="2886181528" sldId="274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3:04.526" v="93" actId="20577"/>
        <pc:sldMkLst>
          <pc:docMk/>
          <pc:sldMk cId="934414512" sldId="275"/>
        </pc:sldMkLst>
        <pc:spChg chg="mod">
          <ac:chgData name="Stacey Bergman" userId="" providerId="" clId="Web-{8BFEB16F-3637-4A39-B078-BD8722D7B05C}" dt="2023-09-10T13:43:04.526" v="93" actId="20577"/>
          <ac:spMkLst>
            <pc:docMk/>
            <pc:sldMk cId="934414512" sldId="275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3:09.526" v="94" actId="20577"/>
        <pc:sldMkLst>
          <pc:docMk/>
          <pc:sldMk cId="3028469382" sldId="276"/>
        </pc:sldMkLst>
        <pc:spChg chg="mod">
          <ac:chgData name="Stacey Bergman" userId="" providerId="" clId="Web-{8BFEB16F-3637-4A39-B078-BD8722D7B05C}" dt="2023-09-10T13:43:09.526" v="94" actId="20577"/>
          <ac:spMkLst>
            <pc:docMk/>
            <pc:sldMk cId="3028469382" sldId="276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3:59.824" v="112" actId="20577"/>
        <pc:sldMkLst>
          <pc:docMk/>
          <pc:sldMk cId="2516198979" sldId="281"/>
        </pc:sldMkLst>
        <pc:spChg chg="mod">
          <ac:chgData name="Stacey Bergman" userId="" providerId="" clId="Web-{8BFEB16F-3637-4A39-B078-BD8722D7B05C}" dt="2023-09-10T13:43:59.824" v="112" actId="20577"/>
          <ac:spMkLst>
            <pc:docMk/>
            <pc:sldMk cId="2516198979" sldId="281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4:05.715" v="113" actId="20577"/>
        <pc:sldMkLst>
          <pc:docMk/>
          <pc:sldMk cId="1318154915" sldId="282"/>
        </pc:sldMkLst>
        <pc:spChg chg="mod">
          <ac:chgData name="Stacey Bergman" userId="" providerId="" clId="Web-{8BFEB16F-3637-4A39-B078-BD8722D7B05C}" dt="2023-09-10T13:44:05.715" v="113" actId="20577"/>
          <ac:spMkLst>
            <pc:docMk/>
            <pc:sldMk cId="1318154915" sldId="282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4:11.028" v="114" actId="20577"/>
        <pc:sldMkLst>
          <pc:docMk/>
          <pc:sldMk cId="2301201889" sldId="283"/>
        </pc:sldMkLst>
        <pc:spChg chg="mod">
          <ac:chgData name="Stacey Bergman" userId="" providerId="" clId="Web-{8BFEB16F-3637-4A39-B078-BD8722D7B05C}" dt="2023-09-10T13:44:11.028" v="114" actId="20577"/>
          <ac:spMkLst>
            <pc:docMk/>
            <pc:sldMk cId="2301201889" sldId="283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4:23.591" v="115" actId="20577"/>
        <pc:sldMkLst>
          <pc:docMk/>
          <pc:sldMk cId="597754140" sldId="284"/>
        </pc:sldMkLst>
        <pc:spChg chg="mod">
          <ac:chgData name="Stacey Bergman" userId="" providerId="" clId="Web-{8BFEB16F-3637-4A39-B078-BD8722D7B05C}" dt="2023-09-10T13:44:23.591" v="115" actId="20577"/>
          <ac:spMkLst>
            <pc:docMk/>
            <pc:sldMk cId="597754140" sldId="284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4:27.997" v="116" actId="20577"/>
        <pc:sldMkLst>
          <pc:docMk/>
          <pc:sldMk cId="1684619609" sldId="285"/>
        </pc:sldMkLst>
        <pc:spChg chg="mod">
          <ac:chgData name="Stacey Bergman" userId="" providerId="" clId="Web-{8BFEB16F-3637-4A39-B078-BD8722D7B05C}" dt="2023-09-10T13:44:27.997" v="116" actId="20577"/>
          <ac:spMkLst>
            <pc:docMk/>
            <pc:sldMk cId="1684619609" sldId="285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4:33.544" v="117" actId="20577"/>
        <pc:sldMkLst>
          <pc:docMk/>
          <pc:sldMk cId="2203996265" sldId="286"/>
        </pc:sldMkLst>
        <pc:spChg chg="mod">
          <ac:chgData name="Stacey Bergman" userId="" providerId="" clId="Web-{8BFEB16F-3637-4A39-B078-BD8722D7B05C}" dt="2023-09-10T13:44:33.544" v="117" actId="20577"/>
          <ac:spMkLst>
            <pc:docMk/>
            <pc:sldMk cId="2203996265" sldId="286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4:38.763" v="118" actId="20577"/>
        <pc:sldMkLst>
          <pc:docMk/>
          <pc:sldMk cId="2048596562" sldId="287"/>
        </pc:sldMkLst>
        <pc:spChg chg="mod">
          <ac:chgData name="Stacey Bergman" userId="" providerId="" clId="Web-{8BFEB16F-3637-4A39-B078-BD8722D7B05C}" dt="2023-09-10T13:44:38.763" v="118" actId="20577"/>
          <ac:spMkLst>
            <pc:docMk/>
            <pc:sldMk cId="2048596562" sldId="287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4:43.966" v="119" actId="20577"/>
        <pc:sldMkLst>
          <pc:docMk/>
          <pc:sldMk cId="3112938881" sldId="288"/>
        </pc:sldMkLst>
        <pc:spChg chg="mod">
          <ac:chgData name="Stacey Bergman" userId="" providerId="" clId="Web-{8BFEB16F-3637-4A39-B078-BD8722D7B05C}" dt="2023-09-10T13:44:43.966" v="119" actId="20577"/>
          <ac:spMkLst>
            <pc:docMk/>
            <pc:sldMk cId="3112938881" sldId="288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4:48.404" v="120" actId="20577"/>
        <pc:sldMkLst>
          <pc:docMk/>
          <pc:sldMk cId="3964552058" sldId="289"/>
        </pc:sldMkLst>
        <pc:spChg chg="mod">
          <ac:chgData name="Stacey Bergman" userId="" providerId="" clId="Web-{8BFEB16F-3637-4A39-B078-BD8722D7B05C}" dt="2023-09-10T13:44:48.404" v="120" actId="20577"/>
          <ac:spMkLst>
            <pc:docMk/>
            <pc:sldMk cId="3964552058" sldId="289"/>
            <ac:spMk id="5" creationId="{C843273D-0207-8E46-A18F-8476D365EEBE}"/>
          </ac:spMkLst>
        </pc:spChg>
      </pc:sldChg>
      <pc:sldChg chg="modSp">
        <pc:chgData name="Stacey Bergman" userId="" providerId="" clId="Web-{8BFEB16F-3637-4A39-B078-BD8722D7B05C}" dt="2023-09-10T13:45:23.029" v="128" actId="20577"/>
        <pc:sldMkLst>
          <pc:docMk/>
          <pc:sldMk cId="1393890551" sldId="290"/>
        </pc:sldMkLst>
        <pc:spChg chg="mod">
          <ac:chgData name="Stacey Bergman" userId="" providerId="" clId="Web-{8BFEB16F-3637-4A39-B078-BD8722D7B05C}" dt="2023-09-10T13:45:23.029" v="128" actId="20577"/>
          <ac:spMkLst>
            <pc:docMk/>
            <pc:sldMk cId="1393890551" sldId="290"/>
            <ac:spMk id="5" creationId="{C843273D-0207-8E46-A18F-8476D365EEBE}"/>
          </ac:spMkLst>
        </pc:spChg>
      </pc:sldChg>
      <pc:sldChg chg="del">
        <pc:chgData name="Stacey Bergman" userId="" providerId="" clId="Web-{8BFEB16F-3637-4A39-B078-BD8722D7B05C}" dt="2023-09-10T13:52:06.886" v="145"/>
        <pc:sldMkLst>
          <pc:docMk/>
          <pc:sldMk cId="2284501922" sldId="308"/>
        </pc:sldMkLst>
      </pc:sldChg>
      <pc:sldChg chg="del">
        <pc:chgData name="Stacey Bergman" userId="" providerId="" clId="Web-{8BFEB16F-3637-4A39-B078-BD8722D7B05C}" dt="2023-09-10T13:56:23.426" v="185"/>
        <pc:sldMkLst>
          <pc:docMk/>
          <pc:sldMk cId="917047510" sldId="309"/>
        </pc:sldMkLst>
      </pc:sldChg>
      <pc:sldChg chg="del">
        <pc:chgData name="Stacey Bergman" userId="" providerId="" clId="Web-{8BFEB16F-3637-4A39-B078-BD8722D7B05C}" dt="2023-09-10T13:56:48.677" v="187"/>
        <pc:sldMkLst>
          <pc:docMk/>
          <pc:sldMk cId="3994825310" sldId="310"/>
        </pc:sldMkLst>
      </pc:sldChg>
      <pc:sldChg chg="modSp">
        <pc:chgData name="Stacey Bergman" userId="" providerId="" clId="Web-{8BFEB16F-3637-4A39-B078-BD8722D7B05C}" dt="2023-09-10T13:47:30.630" v="132" actId="20577"/>
        <pc:sldMkLst>
          <pc:docMk/>
          <pc:sldMk cId="2974512533" sldId="331"/>
        </pc:sldMkLst>
        <pc:spChg chg="mod">
          <ac:chgData name="Stacey Bergman" userId="" providerId="" clId="Web-{8BFEB16F-3637-4A39-B078-BD8722D7B05C}" dt="2023-09-10T13:47:30.630" v="132" actId="20577"/>
          <ac:spMkLst>
            <pc:docMk/>
            <pc:sldMk cId="2974512533" sldId="331"/>
            <ac:spMk id="10" creationId="{2323FCDA-C0D3-1644-BF42-937DFF2947CB}"/>
          </ac:spMkLst>
        </pc:spChg>
        <pc:spChg chg="mod">
          <ac:chgData name="Stacey Bergman" userId="" providerId="" clId="Web-{8BFEB16F-3637-4A39-B078-BD8722D7B05C}" dt="2023-09-10T13:47:07.504" v="129" actId="1076"/>
          <ac:spMkLst>
            <pc:docMk/>
            <pc:sldMk cId="2974512533" sldId="331"/>
            <ac:spMk id="12" creationId="{E48DE17F-A574-ED41-B5D3-98746A190AFB}"/>
          </ac:spMkLst>
        </pc:spChg>
      </pc:sldChg>
      <pc:sldChg chg="modSp">
        <pc:chgData name="Stacey Bergman" userId="" providerId="" clId="Web-{8BFEB16F-3637-4A39-B078-BD8722D7B05C}" dt="2023-09-10T13:47:54.271" v="133" actId="14100"/>
        <pc:sldMkLst>
          <pc:docMk/>
          <pc:sldMk cId="4151340259" sldId="339"/>
        </pc:sldMkLst>
        <pc:spChg chg="mod">
          <ac:chgData name="Stacey Bergman" userId="" providerId="" clId="Web-{8BFEB16F-3637-4A39-B078-BD8722D7B05C}" dt="2023-09-10T13:47:54.271" v="133" actId="14100"/>
          <ac:spMkLst>
            <pc:docMk/>
            <pc:sldMk cId="4151340259" sldId="339"/>
            <ac:spMk id="16" creationId="{12B3EFB5-26DD-124B-AEF5-D65CAF6F7CCE}"/>
          </ac:spMkLst>
        </pc:spChg>
      </pc:sldChg>
      <pc:sldChg chg="addSp delSp modSp add">
        <pc:chgData name="Stacey Bergman" userId="" providerId="" clId="Web-{8BFEB16F-3637-4A39-B078-BD8722D7B05C}" dt="2023-09-10T13:58:43.586" v="215" actId="20577"/>
        <pc:sldMkLst>
          <pc:docMk/>
          <pc:sldMk cId="1429026687" sldId="340"/>
        </pc:sldMkLst>
        <pc:spChg chg="mod">
          <ac:chgData name="Stacey Bergman" userId="" providerId="" clId="Web-{8BFEB16F-3637-4A39-B078-BD8722D7B05C}" dt="2023-09-10T13:58:43.586" v="215" actId="20577"/>
          <ac:spMkLst>
            <pc:docMk/>
            <pc:sldMk cId="1429026687" sldId="340"/>
            <ac:spMk id="11" creationId="{43407B38-EEE3-ADB4-69E2-BC9A70907BD7}"/>
          </ac:spMkLst>
        </pc:spChg>
        <pc:picChg chg="del">
          <ac:chgData name="Stacey Bergman" userId="" providerId="" clId="Web-{8BFEB16F-3637-4A39-B078-BD8722D7B05C}" dt="2023-09-10T13:54:07.076" v="180"/>
          <ac:picMkLst>
            <pc:docMk/>
            <pc:sldMk cId="1429026687" sldId="340"/>
            <ac:picMk id="7" creationId="{C7D78837-4B0D-F61C-5F80-697CE3004160}"/>
          </ac:picMkLst>
        </pc:picChg>
        <pc:picChg chg="add">
          <ac:chgData name="Stacey Bergman" userId="" providerId="" clId="Web-{8BFEB16F-3637-4A39-B078-BD8722D7B05C}" dt="2023-09-10T13:54:09.858" v="182"/>
          <ac:picMkLst>
            <pc:docMk/>
            <pc:sldMk cId="1429026687" sldId="340"/>
            <ac:picMk id="8" creationId="{EC449979-E372-8B59-5241-1557C82AA536}"/>
          </ac:picMkLst>
        </pc:picChg>
        <pc:picChg chg="del">
          <ac:chgData name="Stacey Bergman" userId="" providerId="" clId="Web-{8BFEB16F-3637-4A39-B078-BD8722D7B05C}" dt="2023-09-10T13:54:08.826" v="181"/>
          <ac:picMkLst>
            <pc:docMk/>
            <pc:sldMk cId="1429026687" sldId="340"/>
            <ac:picMk id="10" creationId="{7E42E319-8FC9-044A-B08A-6F9181B48026}"/>
          </ac:picMkLst>
        </pc:picChg>
      </pc:sldChg>
      <pc:sldChg chg="addSp delSp modSp add">
        <pc:chgData name="Stacey Bergman" userId="" providerId="" clId="Web-{8BFEB16F-3637-4A39-B078-BD8722D7B05C}" dt="2023-09-10T13:58:28.632" v="211" actId="20577"/>
        <pc:sldMkLst>
          <pc:docMk/>
          <pc:sldMk cId="2091061088" sldId="341"/>
        </pc:sldMkLst>
        <pc:spChg chg="mod">
          <ac:chgData name="Stacey Bergman" userId="" providerId="" clId="Web-{8BFEB16F-3637-4A39-B078-BD8722D7B05C}" dt="2023-09-10T13:58:28.632" v="211" actId="20577"/>
          <ac:spMkLst>
            <pc:docMk/>
            <pc:sldMk cId="2091061088" sldId="341"/>
            <ac:spMk id="4" creationId="{AEDFCC3F-F80A-9842-A580-A853874742CC}"/>
          </ac:spMkLst>
        </pc:spChg>
        <pc:picChg chg="del">
          <ac:chgData name="Stacey Bergman" userId="" providerId="" clId="Web-{8BFEB16F-3637-4A39-B078-BD8722D7B05C}" dt="2023-09-10T13:54:00.373" v="177"/>
          <ac:picMkLst>
            <pc:docMk/>
            <pc:sldMk cId="2091061088" sldId="341"/>
            <ac:picMk id="7" creationId="{C7D78837-4B0D-F61C-5F80-697CE3004160}"/>
          </ac:picMkLst>
        </pc:picChg>
        <pc:picChg chg="add">
          <ac:chgData name="Stacey Bergman" userId="" providerId="" clId="Web-{8BFEB16F-3637-4A39-B078-BD8722D7B05C}" dt="2023-09-10T13:54:02.217" v="179"/>
          <ac:picMkLst>
            <pc:docMk/>
            <pc:sldMk cId="2091061088" sldId="341"/>
            <ac:picMk id="8" creationId="{91C96DFE-F2E6-9A25-B484-5B939BB5F04B}"/>
          </ac:picMkLst>
        </pc:picChg>
        <pc:picChg chg="del">
          <ac:chgData name="Stacey Bergman" userId="" providerId="" clId="Web-{8BFEB16F-3637-4A39-B078-BD8722D7B05C}" dt="2023-09-10T13:54:01.967" v="178"/>
          <ac:picMkLst>
            <pc:docMk/>
            <pc:sldMk cId="2091061088" sldId="341"/>
            <ac:picMk id="10" creationId="{7E42E319-8FC9-044A-B08A-6F9181B48026}"/>
          </ac:picMkLst>
        </pc:picChg>
      </pc:sldChg>
      <pc:sldChg chg="addSp delSp modSp add">
        <pc:chgData name="Stacey Bergman" userId="" providerId="" clId="Web-{8BFEB16F-3637-4A39-B078-BD8722D7B05C}" dt="2023-09-10T13:58:11.975" v="210" actId="20577"/>
        <pc:sldMkLst>
          <pc:docMk/>
          <pc:sldMk cId="155180584" sldId="342"/>
        </pc:sldMkLst>
        <pc:spChg chg="mod">
          <ac:chgData name="Stacey Bergman" userId="" providerId="" clId="Web-{8BFEB16F-3637-4A39-B078-BD8722D7B05C}" dt="2023-09-10T13:58:11.975" v="210" actId="20577"/>
          <ac:spMkLst>
            <pc:docMk/>
            <pc:sldMk cId="155180584" sldId="342"/>
            <ac:spMk id="4" creationId="{AEDFCC3F-F80A-9842-A580-A853874742CC}"/>
          </ac:spMkLst>
        </pc:spChg>
        <pc:picChg chg="del">
          <ac:chgData name="Stacey Bergman" userId="" providerId="" clId="Web-{8BFEB16F-3637-4A39-B078-BD8722D7B05C}" dt="2023-09-10T13:53:54.873" v="174"/>
          <ac:picMkLst>
            <pc:docMk/>
            <pc:sldMk cId="155180584" sldId="342"/>
            <ac:picMk id="7" creationId="{C7D78837-4B0D-F61C-5F80-697CE3004160}"/>
          </ac:picMkLst>
        </pc:picChg>
        <pc:picChg chg="del">
          <ac:chgData name="Stacey Bergman" userId="" providerId="" clId="Web-{8BFEB16F-3637-4A39-B078-BD8722D7B05C}" dt="2023-09-10T13:53:56.717" v="175"/>
          <ac:picMkLst>
            <pc:docMk/>
            <pc:sldMk cId="155180584" sldId="342"/>
            <ac:picMk id="10" creationId="{7E42E319-8FC9-044A-B08A-6F9181B48026}"/>
          </ac:picMkLst>
        </pc:picChg>
        <pc:picChg chg="add">
          <ac:chgData name="Stacey Bergman" userId="" providerId="" clId="Web-{8BFEB16F-3637-4A39-B078-BD8722D7B05C}" dt="2023-09-10T13:53:56.951" v="176"/>
          <ac:picMkLst>
            <pc:docMk/>
            <pc:sldMk cId="155180584" sldId="342"/>
            <ac:picMk id="26" creationId="{2589C2D8-403D-6F1E-4D64-B767FA2BDDAE}"/>
          </ac:picMkLst>
        </pc:picChg>
      </pc:sldChg>
      <pc:sldChg chg="addSp delSp modSp add">
        <pc:chgData name="Stacey Bergman" userId="" providerId="" clId="Web-{8BFEB16F-3637-4A39-B078-BD8722D7B05C}" dt="2023-09-10T13:57:50.303" v="201" actId="20577"/>
        <pc:sldMkLst>
          <pc:docMk/>
          <pc:sldMk cId="4167937412" sldId="343"/>
        </pc:sldMkLst>
        <pc:spChg chg="mod">
          <ac:chgData name="Stacey Bergman" userId="" providerId="" clId="Web-{8BFEB16F-3637-4A39-B078-BD8722D7B05C}" dt="2023-09-10T13:57:50.303" v="201" actId="20577"/>
          <ac:spMkLst>
            <pc:docMk/>
            <pc:sldMk cId="4167937412" sldId="343"/>
            <ac:spMk id="4" creationId="{AEDFCC3F-F80A-9842-A580-A853874742CC}"/>
          </ac:spMkLst>
        </pc:spChg>
        <pc:picChg chg="del">
          <ac:chgData name="Stacey Bergman" userId="" providerId="" clId="Web-{8BFEB16F-3637-4A39-B078-BD8722D7B05C}" dt="2023-09-10T13:53:48.123" v="171"/>
          <ac:picMkLst>
            <pc:docMk/>
            <pc:sldMk cId="4167937412" sldId="343"/>
            <ac:picMk id="7" creationId="{C7D78837-4B0D-F61C-5F80-697CE3004160}"/>
          </ac:picMkLst>
        </pc:picChg>
        <pc:picChg chg="add">
          <ac:chgData name="Stacey Bergman" userId="" providerId="" clId="Web-{8BFEB16F-3637-4A39-B078-BD8722D7B05C}" dt="2023-09-10T13:53:50.357" v="173"/>
          <ac:picMkLst>
            <pc:docMk/>
            <pc:sldMk cId="4167937412" sldId="343"/>
            <ac:picMk id="8" creationId="{80BF32FF-9875-807B-10EE-C04929534B2D}"/>
          </ac:picMkLst>
        </pc:picChg>
        <pc:picChg chg="del">
          <ac:chgData name="Stacey Bergman" userId="" providerId="" clId="Web-{8BFEB16F-3637-4A39-B078-BD8722D7B05C}" dt="2023-09-10T13:53:50.076" v="172"/>
          <ac:picMkLst>
            <pc:docMk/>
            <pc:sldMk cId="4167937412" sldId="343"/>
            <ac:picMk id="10" creationId="{7E42E319-8FC9-044A-B08A-6F9181B48026}"/>
          </ac:picMkLst>
        </pc:picChg>
      </pc:sldChg>
      <pc:sldChg chg="addSp delSp modSp add">
        <pc:chgData name="Stacey Bergman" userId="" providerId="" clId="Web-{8BFEB16F-3637-4A39-B078-BD8722D7B05C}" dt="2023-09-10T13:57:44.616" v="199" actId="20577"/>
        <pc:sldMkLst>
          <pc:docMk/>
          <pc:sldMk cId="1712357942" sldId="344"/>
        </pc:sldMkLst>
        <pc:spChg chg="mod">
          <ac:chgData name="Stacey Bergman" userId="" providerId="" clId="Web-{8BFEB16F-3637-4A39-B078-BD8722D7B05C}" dt="2023-09-10T13:57:44.616" v="199" actId="20577"/>
          <ac:spMkLst>
            <pc:docMk/>
            <pc:sldMk cId="1712357942" sldId="344"/>
            <ac:spMk id="4" creationId="{AEDFCC3F-F80A-9842-A580-A853874742CC}"/>
          </ac:spMkLst>
        </pc:spChg>
        <pc:picChg chg="del">
          <ac:chgData name="Stacey Bergman" userId="" providerId="" clId="Web-{8BFEB16F-3637-4A39-B078-BD8722D7B05C}" dt="2023-09-10T13:53:40.935" v="168"/>
          <ac:picMkLst>
            <pc:docMk/>
            <pc:sldMk cId="1712357942" sldId="344"/>
            <ac:picMk id="7" creationId="{C7D78837-4B0D-F61C-5F80-697CE3004160}"/>
          </ac:picMkLst>
        </pc:picChg>
        <pc:picChg chg="del">
          <ac:chgData name="Stacey Bergman" userId="" providerId="" clId="Web-{8BFEB16F-3637-4A39-B078-BD8722D7B05C}" dt="2023-09-10T13:53:42.841" v="169"/>
          <ac:picMkLst>
            <pc:docMk/>
            <pc:sldMk cId="1712357942" sldId="344"/>
            <ac:picMk id="10" creationId="{7E42E319-8FC9-044A-B08A-6F9181B48026}"/>
          </ac:picMkLst>
        </pc:picChg>
        <pc:picChg chg="add">
          <ac:chgData name="Stacey Bergman" userId="" providerId="" clId="Web-{8BFEB16F-3637-4A39-B078-BD8722D7B05C}" dt="2023-09-10T13:53:43.091" v="170"/>
          <ac:picMkLst>
            <pc:docMk/>
            <pc:sldMk cId="1712357942" sldId="344"/>
            <ac:picMk id="12" creationId="{5A20C15A-0902-9797-4629-C73F3D1E529E}"/>
          </ac:picMkLst>
        </pc:picChg>
      </pc:sldChg>
      <pc:sldChg chg="addSp delSp modSp add">
        <pc:chgData name="Stacey Bergman" userId="" providerId="" clId="Web-{8BFEB16F-3637-4A39-B078-BD8722D7B05C}" dt="2023-09-10T13:57:38.818" v="198" actId="20577"/>
        <pc:sldMkLst>
          <pc:docMk/>
          <pc:sldMk cId="691978228" sldId="345"/>
        </pc:sldMkLst>
        <pc:spChg chg="mod">
          <ac:chgData name="Stacey Bergman" userId="" providerId="" clId="Web-{8BFEB16F-3637-4A39-B078-BD8722D7B05C}" dt="2023-09-10T13:57:38.818" v="198" actId="20577"/>
          <ac:spMkLst>
            <pc:docMk/>
            <pc:sldMk cId="691978228" sldId="345"/>
            <ac:spMk id="4" creationId="{AEDFCC3F-F80A-9842-A580-A853874742CC}"/>
          </ac:spMkLst>
        </pc:spChg>
        <pc:picChg chg="del">
          <ac:chgData name="Stacey Bergman" userId="" providerId="" clId="Web-{8BFEB16F-3637-4A39-B078-BD8722D7B05C}" dt="2023-09-10T13:53:34.029" v="165"/>
          <ac:picMkLst>
            <pc:docMk/>
            <pc:sldMk cId="691978228" sldId="345"/>
            <ac:picMk id="7" creationId="{C7D78837-4B0D-F61C-5F80-697CE3004160}"/>
          </ac:picMkLst>
        </pc:picChg>
        <pc:picChg chg="add">
          <ac:chgData name="Stacey Bergman" userId="" providerId="" clId="Web-{8BFEB16F-3637-4A39-B078-BD8722D7B05C}" dt="2023-09-10T13:53:36.232" v="167"/>
          <ac:picMkLst>
            <pc:docMk/>
            <pc:sldMk cId="691978228" sldId="345"/>
            <ac:picMk id="8" creationId="{D704DF4B-A474-1FEE-E241-EF444210E9F2}"/>
          </ac:picMkLst>
        </pc:picChg>
        <pc:picChg chg="del">
          <ac:chgData name="Stacey Bergman" userId="" providerId="" clId="Web-{8BFEB16F-3637-4A39-B078-BD8722D7B05C}" dt="2023-09-10T13:53:35.951" v="166"/>
          <ac:picMkLst>
            <pc:docMk/>
            <pc:sldMk cId="691978228" sldId="345"/>
            <ac:picMk id="10" creationId="{7E42E319-8FC9-044A-B08A-6F9181B48026}"/>
          </ac:picMkLst>
        </pc:picChg>
      </pc:sldChg>
      <pc:sldChg chg="addSp delSp modSp add">
        <pc:chgData name="Stacey Bergman" userId="" providerId="" clId="Web-{8BFEB16F-3637-4A39-B078-BD8722D7B05C}" dt="2023-09-10T13:57:32.240" v="196" actId="20577"/>
        <pc:sldMkLst>
          <pc:docMk/>
          <pc:sldMk cId="320139229" sldId="346"/>
        </pc:sldMkLst>
        <pc:spChg chg="mod">
          <ac:chgData name="Stacey Bergman" userId="" providerId="" clId="Web-{8BFEB16F-3637-4A39-B078-BD8722D7B05C}" dt="2023-09-10T13:57:32.240" v="196" actId="20577"/>
          <ac:spMkLst>
            <pc:docMk/>
            <pc:sldMk cId="320139229" sldId="346"/>
            <ac:spMk id="4" creationId="{AEDFCC3F-F80A-9842-A580-A853874742CC}"/>
          </ac:spMkLst>
        </pc:spChg>
        <pc:picChg chg="del">
          <ac:chgData name="Stacey Bergman" userId="" providerId="" clId="Web-{8BFEB16F-3637-4A39-B078-BD8722D7B05C}" dt="2023-09-10T13:53:31.825" v="164"/>
          <ac:picMkLst>
            <pc:docMk/>
            <pc:sldMk cId="320139229" sldId="346"/>
            <ac:picMk id="7" creationId="{C7D78837-4B0D-F61C-5F80-697CE3004160}"/>
          </ac:picMkLst>
        </pc:picChg>
        <pc:picChg chg="del">
          <ac:chgData name="Stacey Bergman" userId="" providerId="" clId="Web-{8BFEB16F-3637-4A39-B078-BD8722D7B05C}" dt="2023-09-10T13:53:29.825" v="162"/>
          <ac:picMkLst>
            <pc:docMk/>
            <pc:sldMk cId="320139229" sldId="346"/>
            <ac:picMk id="10" creationId="{7E42E319-8FC9-044A-B08A-6F9181B48026}"/>
          </ac:picMkLst>
        </pc:picChg>
        <pc:picChg chg="add">
          <ac:chgData name="Stacey Bergman" userId="" providerId="" clId="Web-{8BFEB16F-3637-4A39-B078-BD8722D7B05C}" dt="2023-09-10T13:53:30.028" v="163"/>
          <ac:picMkLst>
            <pc:docMk/>
            <pc:sldMk cId="320139229" sldId="346"/>
            <ac:picMk id="44" creationId="{192442A2-3EF9-5C0D-5C6A-AAC96AFE14DD}"/>
          </ac:picMkLst>
        </pc:picChg>
      </pc:sldChg>
      <pc:sldChg chg="addSp delSp modSp add">
        <pc:chgData name="Stacey Bergman" userId="" providerId="" clId="Web-{8BFEB16F-3637-4A39-B078-BD8722D7B05C}" dt="2023-09-10T13:57:24.474" v="195" actId="20577"/>
        <pc:sldMkLst>
          <pc:docMk/>
          <pc:sldMk cId="3419752864" sldId="347"/>
        </pc:sldMkLst>
        <pc:spChg chg="mod">
          <ac:chgData name="Stacey Bergman" userId="" providerId="" clId="Web-{8BFEB16F-3637-4A39-B078-BD8722D7B05C}" dt="2023-09-10T13:57:24.474" v="195" actId="20577"/>
          <ac:spMkLst>
            <pc:docMk/>
            <pc:sldMk cId="3419752864" sldId="347"/>
            <ac:spMk id="4" creationId="{AEDFCC3F-F80A-9842-A580-A853874742CC}"/>
          </ac:spMkLst>
        </pc:spChg>
        <pc:picChg chg="del">
          <ac:chgData name="Stacey Bergman" userId="" providerId="" clId="Web-{8BFEB16F-3637-4A39-B078-BD8722D7B05C}" dt="2023-09-10T13:53:18.934" v="159"/>
          <ac:picMkLst>
            <pc:docMk/>
            <pc:sldMk cId="3419752864" sldId="347"/>
            <ac:picMk id="7" creationId="{C7D78837-4B0D-F61C-5F80-697CE3004160}"/>
          </ac:picMkLst>
        </pc:picChg>
        <pc:picChg chg="add">
          <ac:chgData name="Stacey Bergman" userId="" providerId="" clId="Web-{8BFEB16F-3637-4A39-B078-BD8722D7B05C}" dt="2023-09-10T13:53:20.903" v="161"/>
          <ac:picMkLst>
            <pc:docMk/>
            <pc:sldMk cId="3419752864" sldId="347"/>
            <ac:picMk id="8" creationId="{208377A5-1395-C7E1-A8CF-39806638E7D4}"/>
          </ac:picMkLst>
        </pc:picChg>
        <pc:picChg chg="del">
          <ac:chgData name="Stacey Bergman" userId="" providerId="" clId="Web-{8BFEB16F-3637-4A39-B078-BD8722D7B05C}" dt="2023-09-10T13:53:20.653" v="160"/>
          <ac:picMkLst>
            <pc:docMk/>
            <pc:sldMk cId="3419752864" sldId="347"/>
            <ac:picMk id="10" creationId="{7E42E319-8FC9-044A-B08A-6F9181B48026}"/>
          </ac:picMkLst>
        </pc:picChg>
      </pc:sldChg>
      <pc:sldChg chg="addSp delSp modSp add">
        <pc:chgData name="Stacey Bergman" userId="" providerId="" clId="Web-{8BFEB16F-3637-4A39-B078-BD8722D7B05C}" dt="2023-09-10T13:57:19.724" v="194" actId="20577"/>
        <pc:sldMkLst>
          <pc:docMk/>
          <pc:sldMk cId="4204271103" sldId="348"/>
        </pc:sldMkLst>
        <pc:spChg chg="mod">
          <ac:chgData name="Stacey Bergman" userId="" providerId="" clId="Web-{8BFEB16F-3637-4A39-B078-BD8722D7B05C}" dt="2023-09-10T13:57:19.724" v="194" actId="20577"/>
          <ac:spMkLst>
            <pc:docMk/>
            <pc:sldMk cId="4204271103" sldId="348"/>
            <ac:spMk id="4" creationId="{AEDFCC3F-F80A-9842-A580-A853874742CC}"/>
          </ac:spMkLst>
        </pc:spChg>
        <pc:graphicFrameChg chg="mod">
          <ac:chgData name="Stacey Bergman" userId="" providerId="" clId="Web-{8BFEB16F-3637-4A39-B078-BD8722D7B05C}" dt="2023-09-10T13:53:08.809" v="158" actId="1076"/>
          <ac:graphicFrameMkLst>
            <pc:docMk/>
            <pc:sldMk cId="4204271103" sldId="348"/>
            <ac:graphicFrameMk id="5" creationId="{E5A5EFC2-7F49-AC28-481D-6428A6B8C52B}"/>
          </ac:graphicFrameMkLst>
        </pc:graphicFrameChg>
        <pc:picChg chg="del">
          <ac:chgData name="Stacey Bergman" userId="" providerId="" clId="Web-{8BFEB16F-3637-4A39-B078-BD8722D7B05C}" dt="2023-09-10T13:52:54.059" v="154"/>
          <ac:picMkLst>
            <pc:docMk/>
            <pc:sldMk cId="4204271103" sldId="348"/>
            <ac:picMk id="7" creationId="{C7D78837-4B0D-F61C-5F80-697CE3004160}"/>
          </ac:picMkLst>
        </pc:picChg>
        <pc:picChg chg="del">
          <ac:chgData name="Stacey Bergman" userId="" providerId="" clId="Web-{8BFEB16F-3637-4A39-B078-BD8722D7B05C}" dt="2023-09-10T13:52:59.997" v="156"/>
          <ac:picMkLst>
            <pc:docMk/>
            <pc:sldMk cId="4204271103" sldId="348"/>
            <ac:picMk id="10" creationId="{7E42E319-8FC9-044A-B08A-6F9181B48026}"/>
          </ac:picMkLst>
        </pc:picChg>
        <pc:picChg chg="add">
          <ac:chgData name="Stacey Bergman" userId="" providerId="" clId="Web-{8BFEB16F-3637-4A39-B078-BD8722D7B05C}" dt="2023-09-10T13:53:00.293" v="157"/>
          <ac:picMkLst>
            <pc:docMk/>
            <pc:sldMk cId="4204271103" sldId="348"/>
            <ac:picMk id="38" creationId="{080682E0-BD1D-24FD-E0BD-5B4264BE6F8A}"/>
          </ac:picMkLst>
        </pc:picChg>
      </pc:sldChg>
      <pc:sldChg chg="addSp delSp modSp add ord">
        <pc:chgData name="Stacey Bergman" userId="" providerId="" clId="Web-{8BFEB16F-3637-4A39-B078-BD8722D7B05C}" dt="2023-09-10T13:57:12.599" v="192" actId="20577"/>
        <pc:sldMkLst>
          <pc:docMk/>
          <pc:sldMk cId="2413485000" sldId="349"/>
        </pc:sldMkLst>
        <pc:spChg chg="mod">
          <ac:chgData name="Stacey Bergman" userId="" providerId="" clId="Web-{8BFEB16F-3637-4A39-B078-BD8722D7B05C}" dt="2023-09-10T13:57:12.599" v="192" actId="20577"/>
          <ac:spMkLst>
            <pc:docMk/>
            <pc:sldMk cId="2413485000" sldId="349"/>
            <ac:spMk id="4" creationId="{AEDFCC3F-F80A-9842-A580-A853874742CC}"/>
          </ac:spMkLst>
        </pc:spChg>
        <pc:picChg chg="del">
          <ac:chgData name="Stacey Bergman" userId="" providerId="" clId="Web-{8BFEB16F-3637-4A39-B078-BD8722D7B05C}" dt="2023-09-10T13:52:50.059" v="153"/>
          <ac:picMkLst>
            <pc:docMk/>
            <pc:sldMk cId="2413485000" sldId="349"/>
            <ac:picMk id="7" creationId="{C7D78837-4B0D-F61C-5F80-697CE3004160}"/>
          </ac:picMkLst>
        </pc:picChg>
        <pc:picChg chg="del">
          <ac:chgData name="Stacey Bergman" userId="" providerId="" clId="Web-{8BFEB16F-3637-4A39-B078-BD8722D7B05C}" dt="2023-09-10T13:52:30.621" v="149"/>
          <ac:picMkLst>
            <pc:docMk/>
            <pc:sldMk cId="2413485000" sldId="349"/>
            <ac:picMk id="10" creationId="{7E42E319-8FC9-044A-B08A-6F9181B48026}"/>
          </ac:picMkLst>
        </pc:picChg>
        <pc:picChg chg="add">
          <ac:chgData name="Stacey Bergman" userId="" providerId="" clId="Web-{8BFEB16F-3637-4A39-B078-BD8722D7B05C}" dt="2023-09-10T13:52:48.215" v="152"/>
          <ac:picMkLst>
            <pc:docMk/>
            <pc:sldMk cId="2413485000" sldId="349"/>
            <ac:picMk id="38" creationId="{280C8B0F-BE53-185B-5553-BD05722D9016}"/>
          </ac:picMkLst>
        </pc:picChg>
      </pc:sldChg>
      <pc:sldChg chg="addSp delSp modSp add ord">
        <pc:chgData name="Stacey Bergman" userId="" providerId="" clId="Web-{8BFEB16F-3637-4A39-B078-BD8722D7B05C}" dt="2023-09-10T13:57:07.193" v="190" actId="20577"/>
        <pc:sldMkLst>
          <pc:docMk/>
          <pc:sldMk cId="2868039280" sldId="350"/>
        </pc:sldMkLst>
        <pc:spChg chg="mod">
          <ac:chgData name="Stacey Bergman" userId="" providerId="" clId="Web-{8BFEB16F-3637-4A39-B078-BD8722D7B05C}" dt="2023-09-10T13:57:07.193" v="190" actId="20577"/>
          <ac:spMkLst>
            <pc:docMk/>
            <pc:sldMk cId="2868039280" sldId="350"/>
            <ac:spMk id="4" creationId="{AEDFCC3F-F80A-9842-A580-A853874742CC}"/>
          </ac:spMkLst>
        </pc:spChg>
        <pc:picChg chg="del">
          <ac:chgData name="Stacey Bergman" userId="" providerId="" clId="Web-{8BFEB16F-3637-4A39-B078-BD8722D7B05C}" dt="2023-09-10T13:52:14.808" v="146"/>
          <ac:picMkLst>
            <pc:docMk/>
            <pc:sldMk cId="2868039280" sldId="350"/>
            <ac:picMk id="7" creationId="{C7D78837-4B0D-F61C-5F80-697CE3004160}"/>
          </ac:picMkLst>
        </pc:picChg>
        <pc:picChg chg="add">
          <ac:chgData name="Stacey Bergman" userId="" providerId="" clId="Web-{8BFEB16F-3637-4A39-B078-BD8722D7B05C}" dt="2023-09-10T13:52:27.277" v="148"/>
          <ac:picMkLst>
            <pc:docMk/>
            <pc:sldMk cId="2868039280" sldId="350"/>
            <ac:picMk id="8" creationId="{4230DF58-9E08-F7D4-C274-58E43B107E41}"/>
          </ac:picMkLst>
        </pc:picChg>
        <pc:picChg chg="del">
          <ac:chgData name="Stacey Bergman" userId="" providerId="" clId="Web-{8BFEB16F-3637-4A39-B078-BD8722D7B05C}" dt="2023-09-10T13:52:27.136" v="147"/>
          <ac:picMkLst>
            <pc:docMk/>
            <pc:sldMk cId="2868039280" sldId="350"/>
            <ac:picMk id="10" creationId="{7E42E319-8FC9-044A-B08A-6F9181B48026}"/>
          </ac:picMkLst>
        </pc:picChg>
      </pc:sldChg>
      <pc:sldChg chg="modSp add">
        <pc:chgData name="Stacey Bergman" userId="" providerId="" clId="Web-{8BFEB16F-3637-4A39-B078-BD8722D7B05C}" dt="2023-09-10T13:57:58.038" v="206" actId="20577"/>
        <pc:sldMkLst>
          <pc:docMk/>
          <pc:sldMk cId="440258397" sldId="351"/>
        </pc:sldMkLst>
        <pc:spChg chg="mod">
          <ac:chgData name="Stacey Bergman" userId="" providerId="" clId="Web-{8BFEB16F-3637-4A39-B078-BD8722D7B05C}" dt="2023-09-10T13:57:58.038" v="206" actId="20577"/>
          <ac:spMkLst>
            <pc:docMk/>
            <pc:sldMk cId="440258397" sldId="351"/>
            <ac:spMk id="7" creationId="{E6047205-E8CB-AA4C-B543-040732EC0CBF}"/>
          </ac:spMkLst>
        </pc:spChg>
      </pc:sldChg>
      <pc:sldChg chg="add del replId">
        <pc:chgData name="Stacey Bergman" userId="" providerId="" clId="Web-{8BFEB16F-3637-4A39-B078-BD8722D7B05C}" dt="2023-09-10T13:52:35.277" v="151"/>
        <pc:sldMkLst>
          <pc:docMk/>
          <pc:sldMk cId="3468396889" sldId="351"/>
        </pc:sldMkLst>
      </pc:sldChg>
      <pc:sldChg chg="modSp add">
        <pc:chgData name="Stacey Bergman" userId="" providerId="" clId="Web-{8BFEB16F-3637-4A39-B078-BD8722D7B05C}" dt="2023-09-10T13:58:07.522" v="209" actId="20577"/>
        <pc:sldMkLst>
          <pc:docMk/>
          <pc:sldMk cId="590447607" sldId="352"/>
        </pc:sldMkLst>
        <pc:spChg chg="mod">
          <ac:chgData name="Stacey Bergman" userId="" providerId="" clId="Web-{8BFEB16F-3637-4A39-B078-BD8722D7B05C}" dt="2023-09-10T13:58:07.522" v="209" actId="20577"/>
          <ac:spMkLst>
            <pc:docMk/>
            <pc:sldMk cId="590447607" sldId="352"/>
            <ac:spMk id="7" creationId="{E6047205-E8CB-AA4C-B543-040732EC0CBF}"/>
          </ac:spMkLst>
        </pc:spChg>
      </pc:sldChg>
    </pc:docChg>
  </pc:docChgLst>
  <pc:docChgLst>
    <pc:chgData name="Stacey Bergman" clId="Web-{55A3BE87-3FF4-4BAD-B703-0CFD05AADAB3}"/>
    <pc:docChg chg="addSld delSld modSld">
      <pc:chgData name="Stacey Bergman" userId="" providerId="" clId="Web-{55A3BE87-3FF4-4BAD-B703-0CFD05AADAB3}" dt="2024-03-12T07:16:28.493" v="220" actId="20577"/>
      <pc:docMkLst>
        <pc:docMk/>
      </pc:docMkLst>
      <pc:sldChg chg="add del">
        <pc:chgData name="Stacey Bergman" userId="" providerId="" clId="Web-{55A3BE87-3FF4-4BAD-B703-0CFD05AADAB3}" dt="2024-03-12T07:12:37.004" v="28"/>
        <pc:sldMkLst>
          <pc:docMk/>
          <pc:sldMk cId="3777577710" sldId="325"/>
        </pc:sldMkLst>
      </pc:sldChg>
      <pc:sldChg chg="add del">
        <pc:chgData name="Stacey Bergman" userId="" providerId="" clId="Web-{55A3BE87-3FF4-4BAD-B703-0CFD05AADAB3}" dt="2024-03-12T07:12:37.004" v="27"/>
        <pc:sldMkLst>
          <pc:docMk/>
          <pc:sldMk cId="2710770773" sldId="326"/>
        </pc:sldMkLst>
      </pc:sldChg>
      <pc:sldChg chg="add del">
        <pc:chgData name="Stacey Bergman" userId="" providerId="" clId="Web-{55A3BE87-3FF4-4BAD-B703-0CFD05AADAB3}" dt="2024-03-12T07:12:37.004" v="26"/>
        <pc:sldMkLst>
          <pc:docMk/>
          <pc:sldMk cId="3600359762" sldId="327"/>
        </pc:sldMkLst>
      </pc:sldChg>
      <pc:sldChg chg="modSp">
        <pc:chgData name="Stacey Bergman" userId="" providerId="" clId="Web-{55A3BE87-3FF4-4BAD-B703-0CFD05AADAB3}" dt="2024-03-12T07:15:50.680" v="197" actId="20577"/>
        <pc:sldMkLst>
          <pc:docMk/>
          <pc:sldMk cId="2324886002" sldId="329"/>
        </pc:sldMkLst>
        <pc:spChg chg="mod">
          <ac:chgData name="Stacey Bergman" userId="" providerId="" clId="Web-{55A3BE87-3FF4-4BAD-B703-0CFD05AADAB3}" dt="2024-03-12T07:15:50.680" v="197" actId="20577"/>
          <ac:spMkLst>
            <pc:docMk/>
            <pc:sldMk cId="2324886002" sldId="329"/>
            <ac:spMk id="7" creationId="{E6047205-E8CB-AA4C-B543-040732EC0CBF}"/>
          </ac:spMkLst>
        </pc:spChg>
      </pc:sldChg>
      <pc:sldChg chg="modSp">
        <pc:chgData name="Stacey Bergman" userId="" providerId="" clId="Web-{55A3BE87-3FF4-4BAD-B703-0CFD05AADAB3}" dt="2024-03-12T07:16:28.493" v="220" actId="20577"/>
        <pc:sldMkLst>
          <pc:docMk/>
          <pc:sldMk cId="3169789420" sldId="330"/>
        </pc:sldMkLst>
        <pc:spChg chg="mod">
          <ac:chgData name="Stacey Bergman" userId="" providerId="" clId="Web-{55A3BE87-3FF4-4BAD-B703-0CFD05AADAB3}" dt="2024-03-12T07:16:28.493" v="220" actId="20577"/>
          <ac:spMkLst>
            <pc:docMk/>
            <pc:sldMk cId="3169789420" sldId="330"/>
            <ac:spMk id="7" creationId="{E6047205-E8CB-AA4C-B543-040732EC0CBF}"/>
          </ac:spMkLst>
        </pc:spChg>
      </pc:sldChg>
      <pc:sldChg chg="modSp">
        <pc:chgData name="Stacey Bergman" userId="" providerId="" clId="Web-{55A3BE87-3FF4-4BAD-B703-0CFD05AADAB3}" dt="2024-03-12T07:12:32.411" v="22" actId="20577"/>
        <pc:sldMkLst>
          <pc:docMk/>
          <pc:sldMk cId="4151340259" sldId="339"/>
        </pc:sldMkLst>
        <pc:spChg chg="mod">
          <ac:chgData name="Stacey Bergman" userId="" providerId="" clId="Web-{55A3BE87-3FF4-4BAD-B703-0CFD05AADAB3}" dt="2024-03-12T07:12:32.411" v="22" actId="20577"/>
          <ac:spMkLst>
            <pc:docMk/>
            <pc:sldMk cId="4151340259" sldId="339"/>
            <ac:spMk id="16" creationId="{12B3EFB5-26DD-124B-AEF5-D65CAF6F7CCE}"/>
          </ac:spMkLst>
        </pc:spChg>
      </pc:sldChg>
      <pc:sldChg chg="modSp">
        <pc:chgData name="Stacey Bergman" userId="" providerId="" clId="Web-{55A3BE87-3FF4-4BAD-B703-0CFD05AADAB3}" dt="2024-03-12T07:10:23.096" v="17" actId="20577"/>
        <pc:sldMkLst>
          <pc:docMk/>
          <pc:sldMk cId="1429026687" sldId="340"/>
        </pc:sldMkLst>
        <pc:spChg chg="mod">
          <ac:chgData name="Stacey Bergman" userId="" providerId="" clId="Web-{55A3BE87-3FF4-4BAD-B703-0CFD05AADAB3}" dt="2024-03-12T07:10:23.096" v="17" actId="20577"/>
          <ac:spMkLst>
            <pc:docMk/>
            <pc:sldMk cId="1429026687" sldId="340"/>
            <ac:spMk id="11" creationId="{43407B38-EEE3-ADB4-69E2-BC9A70907BD7}"/>
          </ac:spMkLst>
        </pc:spChg>
      </pc:sldChg>
      <pc:sldChg chg="modSp">
        <pc:chgData name="Stacey Bergman" userId="" providerId="" clId="Web-{55A3BE87-3FF4-4BAD-B703-0CFD05AADAB3}" dt="2024-03-12T07:10:15.095" v="14" actId="20577"/>
        <pc:sldMkLst>
          <pc:docMk/>
          <pc:sldMk cId="2091061088" sldId="341"/>
        </pc:sldMkLst>
        <pc:spChg chg="mod">
          <ac:chgData name="Stacey Bergman" userId="" providerId="" clId="Web-{55A3BE87-3FF4-4BAD-B703-0CFD05AADAB3}" dt="2024-03-12T07:10:15.095" v="14" actId="20577"/>
          <ac:spMkLst>
            <pc:docMk/>
            <pc:sldMk cId="2091061088" sldId="341"/>
            <ac:spMk id="11" creationId="{43407B38-EEE3-ADB4-69E2-BC9A70907BD7}"/>
          </ac:spMkLst>
        </pc:spChg>
      </pc:sldChg>
      <pc:sldChg chg="modSp">
        <pc:chgData name="Stacey Bergman" userId="" providerId="" clId="Web-{55A3BE87-3FF4-4BAD-B703-0CFD05AADAB3}" dt="2024-03-12T07:09:01.860" v="7" actId="20577"/>
        <pc:sldMkLst>
          <pc:docMk/>
          <pc:sldMk cId="2868039280" sldId="350"/>
        </pc:sldMkLst>
        <pc:spChg chg="mod">
          <ac:chgData name="Stacey Bergman" userId="" providerId="" clId="Web-{55A3BE87-3FF4-4BAD-B703-0CFD05AADAB3}" dt="2024-03-12T07:09:01.860" v="7" actId="20577"/>
          <ac:spMkLst>
            <pc:docMk/>
            <pc:sldMk cId="2868039280" sldId="350"/>
            <ac:spMk id="6" creationId="{BB9C71DE-DEDB-F048-9516-6B03008C6E5A}"/>
          </ac:spMkLst>
        </pc:spChg>
      </pc:sldChg>
      <pc:sldChg chg="modSp">
        <pc:chgData name="Stacey Bergman" userId="" providerId="" clId="Web-{55A3BE87-3FF4-4BAD-B703-0CFD05AADAB3}" dt="2024-03-12T07:09:51.220" v="9" actId="20577"/>
        <pc:sldMkLst>
          <pc:docMk/>
          <pc:sldMk cId="440258397" sldId="351"/>
        </pc:sldMkLst>
        <pc:spChg chg="mod">
          <ac:chgData name="Stacey Bergman" userId="" providerId="" clId="Web-{55A3BE87-3FF4-4BAD-B703-0CFD05AADAB3}" dt="2024-03-12T07:09:51.220" v="9" actId="20577"/>
          <ac:spMkLst>
            <pc:docMk/>
            <pc:sldMk cId="440258397" sldId="351"/>
            <ac:spMk id="7" creationId="{E6047205-E8CB-AA4C-B543-040732EC0CBF}"/>
          </ac:spMkLst>
        </pc:spChg>
      </pc:sldChg>
      <pc:sldChg chg="modSp">
        <pc:chgData name="Stacey Bergman" userId="" providerId="" clId="Web-{55A3BE87-3FF4-4BAD-B703-0CFD05AADAB3}" dt="2024-03-12T07:10:03.204" v="12" actId="20577"/>
        <pc:sldMkLst>
          <pc:docMk/>
          <pc:sldMk cId="590447607" sldId="352"/>
        </pc:sldMkLst>
        <pc:spChg chg="mod">
          <ac:chgData name="Stacey Bergman" userId="" providerId="" clId="Web-{55A3BE87-3FF4-4BAD-B703-0CFD05AADAB3}" dt="2024-03-12T07:10:03.204" v="12" actId="20577"/>
          <ac:spMkLst>
            <pc:docMk/>
            <pc:sldMk cId="590447607" sldId="352"/>
            <ac:spMk id="7" creationId="{E6047205-E8CB-AA4C-B543-040732EC0CB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9415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B6A-4FB3-B57C-4AFF945F9B3D}"/>
              </c:ext>
            </c:extLst>
          </c:dPt>
          <c:dPt>
            <c:idx val="1"/>
            <c:bubble3D val="0"/>
            <c:spPr>
              <a:solidFill>
                <a:srgbClr val="E0C79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B6A-4FB3-B57C-4AFF945F9B3D}"/>
              </c:ext>
            </c:extLst>
          </c:dPt>
          <c:dPt>
            <c:idx val="2"/>
            <c:bubble3D val="0"/>
            <c:spPr>
              <a:solidFill>
                <a:srgbClr val="99AFAE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B6A-4FB3-B57C-4AFF945F9B3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7B6A-4FB3-B57C-4AFF945F9B3D}"/>
              </c:ext>
            </c:extLst>
          </c:dPt>
          <c:dLbls>
            <c:dLbl>
              <c:idx val="0"/>
              <c:layout>
                <c:manualLayout>
                  <c:x val="-5.7346856799342635E-2"/>
                  <c:y val="-9.97038977420076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56E1B9-AEF5-497E-945B-C1AD032DE280}" type="CATEGORYNAME">
                      <a:rPr lang="en-US">
                        <a:solidFill>
                          <a:srgbClr val="394155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394155"/>
                        </a:solidFill>
                      </a:rPr>
                      <a:t>
40 pts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6A-4FB3-B57C-4AFF945F9B3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5EE226-410A-459B-AC4D-F8DE6E93FAAE}" type="CATEGORYNAME">
                      <a:rPr lang="en-US">
                        <a:solidFill>
                          <a:srgbClr val="C1A686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C1A686"/>
                        </a:solidFill>
                      </a:rPr>
                      <a:t>
30 pts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6A-4FB3-B57C-4AFF945F9B3D}"/>
                </c:ext>
              </c:extLst>
            </c:dLbl>
            <c:dLbl>
              <c:idx val="2"/>
              <c:layout>
                <c:manualLayout>
                  <c:x val="9.9733663998856595E-2"/>
                  <c:y val="-5.8160607016171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E7DC07-5FB2-4520-A5B0-F6E2646F74FF}" type="CATEGORYNAME">
                      <a:rPr lang="en-US">
                        <a:solidFill>
                          <a:srgbClr val="99AFAE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99AFAE"/>
                        </a:solidFill>
                      </a:rPr>
                      <a:t>
30 pts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6A-4FB3-B57C-4AFF945F9B3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7B6A-4FB3-B57C-4AFF945F9B3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Mission, Vision &amp; Strategy</c:v>
                </c:pt>
                <c:pt idx="1">
                  <c:v>Leadership</c:v>
                </c:pt>
                <c:pt idx="2">
                  <c:v>Adaptability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A-4FB3-B57C-4AFF945F9B3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9415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79-4B1A-9A57-0DC9CCB32748}"/>
              </c:ext>
            </c:extLst>
          </c:dPt>
          <c:dPt>
            <c:idx val="1"/>
            <c:bubble3D val="0"/>
            <c:spPr>
              <a:solidFill>
                <a:srgbClr val="C1A68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79-4B1A-9A57-0DC9CCB32748}"/>
              </c:ext>
            </c:extLst>
          </c:dPt>
          <c:dPt>
            <c:idx val="2"/>
            <c:bubble3D val="0"/>
            <c:spPr>
              <a:solidFill>
                <a:srgbClr val="99AFAE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79-4B1A-9A57-0DC9CCB32748}"/>
              </c:ext>
            </c:extLst>
          </c:dPt>
          <c:dPt>
            <c:idx val="3"/>
            <c:bubble3D val="0"/>
            <c:spPr>
              <a:solidFill>
                <a:srgbClr val="54732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779-4B1A-9A57-0DC9CCB32748}"/>
              </c:ext>
            </c:extLst>
          </c:dPt>
          <c:dPt>
            <c:idx val="4"/>
            <c:bubble3D val="0"/>
            <c:spPr>
              <a:solidFill>
                <a:srgbClr val="98572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779-4B1A-9A57-0DC9CCB32748}"/>
              </c:ext>
            </c:extLst>
          </c:dPt>
          <c:dLbls>
            <c:dLbl>
              <c:idx val="0"/>
              <c:layout>
                <c:manualLayout>
                  <c:x val="-4.6126819599471174E-2"/>
                  <c:y val="-4.98519488710038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56E1B9-AEF5-497E-945B-C1AD032DE280}" type="CATEGORYNAME">
                      <a:rPr lang="en-US" smtClean="0">
                        <a:solidFill>
                          <a:srgbClr val="394155"/>
                        </a:solidFill>
                      </a:rPr>
                      <a:pPr>
                        <a:defRPr/>
                      </a:pPr>
                      <a:t>[CATEGORY NAME]</a:t>
                    </a:fld>
                    <a:endParaRPr lang="en-US" dirty="0">
                      <a:solidFill>
                        <a:srgbClr val="394155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baseline="0" dirty="0">
                        <a:solidFill>
                          <a:srgbClr val="394155"/>
                        </a:solidFill>
                      </a:rPr>
                      <a:t>31.5%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38647894225775"/>
                      <c:h val="0.153627089104143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79-4B1A-9A57-0DC9CCB32748}"/>
                </c:ext>
              </c:extLst>
            </c:dLbl>
            <c:dLbl>
              <c:idx val="1"/>
              <c:layout>
                <c:manualLayout>
                  <c:x val="7.480024799914245E-2"/>
                  <c:y val="8.308658145167202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5EE226-410A-459B-AC4D-F8DE6E93FAAE}" type="CATEGORYNAME">
                      <a:rPr lang="en-US" smtClean="0">
                        <a:solidFill>
                          <a:srgbClr val="C1A686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dirty="0">
                        <a:solidFill>
                          <a:srgbClr val="C1A686"/>
                        </a:solidFill>
                      </a:rPr>
                      <a:t> Assessment</a:t>
                    </a:r>
                    <a:r>
                      <a:rPr lang="en-US" baseline="0" dirty="0">
                        <a:solidFill>
                          <a:srgbClr val="C1A686"/>
                        </a:solidFill>
                      </a:rPr>
                      <a:t>
39%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79-4B1A-9A57-0DC9CCB32748}"/>
                </c:ext>
              </c:extLst>
            </c:dLbl>
            <c:dLbl>
              <c:idx val="2"/>
              <c:layout>
                <c:manualLayout>
                  <c:x val="0"/>
                  <c:y val="-3.04650798656134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A979AC-FF8F-4917-B409-A9D719CDB431}" type="CATEGORYNAME">
                      <a:rPr lang="en-US" smtClean="0">
                        <a:solidFill>
                          <a:srgbClr val="99AFAE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99AFAE"/>
                        </a:solidFill>
                      </a:rPr>
                      <a:t>
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79-4B1A-9A57-0DC9CCB32748}"/>
                </c:ext>
              </c:extLst>
            </c:dLbl>
            <c:dLbl>
              <c:idx val="3"/>
              <c:layout>
                <c:manualLayout>
                  <c:x val="2.2440074399742733E-2"/>
                  <c:y val="-8.30865814516730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B4540D-0C80-450E-B88E-B46BD4699ED4}" type="CATEGORYNAME">
                      <a:rPr lang="en-US">
                        <a:solidFill>
                          <a:srgbClr val="54732F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54732F"/>
                        </a:solidFill>
                      </a:rPr>
                      <a:t>
</a:t>
                    </a:r>
                    <a:fld id="{CFCFAF84-31B4-41D2-867C-759336C44323}" type="PERCENTAGE">
                      <a:rPr lang="en-US" baseline="0">
                        <a:solidFill>
                          <a:srgbClr val="54732F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baseline="0" dirty="0">
                      <a:solidFill>
                        <a:srgbClr val="54732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779-4B1A-9A57-0DC9CCB32748}"/>
                </c:ext>
              </c:extLst>
            </c:dLbl>
            <c:dLbl>
              <c:idx val="4"/>
              <c:layout>
                <c:manualLayout>
                  <c:x val="9.2253639198942347E-2"/>
                  <c:y val="-5.53910543011154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06532C-AE1D-4D4A-A5B8-3931ACE77E44}" type="CATEGORYNAME">
                      <a:rPr lang="en-US">
                        <a:solidFill>
                          <a:srgbClr val="985725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727905E0-B95C-4DB1-85F6-A5FCDF10C94C}" type="PERCENTAGE">
                      <a:rPr lang="en-US" baseline="0">
                        <a:solidFill>
                          <a:srgbClr val="985725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779-4B1A-9A57-0DC9CCB3274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Accountability &amp; Finance</c:v>
                </c:pt>
                <c:pt idx="1">
                  <c:v>Impact</c:v>
                </c:pt>
                <c:pt idx="2">
                  <c:v>Measuring Outcomes</c:v>
                </c:pt>
                <c:pt idx="3">
                  <c:v>Leadership &amp; Adaptability</c:v>
                </c:pt>
                <c:pt idx="4">
                  <c:v>Culture &amp; Community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0.315</c:v>
                </c:pt>
                <c:pt idx="1">
                  <c:v>0.39</c:v>
                </c:pt>
                <c:pt idx="2">
                  <c:v>0.16</c:v>
                </c:pt>
                <c:pt idx="3">
                  <c:v>0.08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79-4B1A-9A57-0DC9CCB327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47E17-53DB-4C57-BD83-41060A5672D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9E3ABC6-1D4D-4E39-AE76-612B7EB28252}">
      <dgm:prSet custT="1"/>
      <dgm:spPr>
        <a:solidFill>
          <a:srgbClr val="394155"/>
        </a:solidFill>
        <a:ln>
          <a:noFill/>
        </a:ln>
      </dgm:spPr>
      <dgm:t>
        <a:bodyPr/>
        <a:lstStyle/>
        <a:p>
          <a:r>
            <a:rPr lang="en-US" sz="2300" baseline="0" dirty="0"/>
            <a:t>Individual Donors   </a:t>
          </a:r>
        </a:p>
        <a:p>
          <a:r>
            <a:rPr lang="en-US" sz="2000" baseline="0" dirty="0"/>
            <a:t>To ensure they are giving to an effective, impactful &amp; trustworthy organization</a:t>
          </a:r>
          <a:endParaRPr lang="en-US" sz="2000" dirty="0"/>
        </a:p>
      </dgm:t>
    </dgm:pt>
    <dgm:pt modelId="{C3A5266C-66B5-415F-8B15-401FAB065285}" type="parTrans" cxnId="{0C8EF643-60D7-46D7-937F-16E96D55BAE3}">
      <dgm:prSet/>
      <dgm:spPr/>
      <dgm:t>
        <a:bodyPr/>
        <a:lstStyle/>
        <a:p>
          <a:endParaRPr lang="en-US"/>
        </a:p>
      </dgm:t>
    </dgm:pt>
    <dgm:pt modelId="{E575178C-846D-4B6F-8C66-512D75086A97}" type="sibTrans" cxnId="{0C8EF643-60D7-46D7-937F-16E96D55BAE3}">
      <dgm:prSet/>
      <dgm:spPr/>
      <dgm:t>
        <a:bodyPr/>
        <a:lstStyle/>
        <a:p>
          <a:endParaRPr lang="en-US"/>
        </a:p>
      </dgm:t>
    </dgm:pt>
    <dgm:pt modelId="{3C195CA5-9371-4F5D-96F7-CC94D5D52754}">
      <dgm:prSet custT="1"/>
      <dgm:spPr>
        <a:solidFill>
          <a:srgbClr val="99AFAE"/>
        </a:solidFill>
        <a:ln>
          <a:noFill/>
        </a:ln>
      </dgm:spPr>
      <dgm:t>
        <a:bodyPr/>
        <a:lstStyle/>
        <a:p>
          <a:r>
            <a:rPr lang="en-US" sz="2300" baseline="0" dirty="0"/>
            <a:t>Foundations and Grant Makers </a:t>
          </a:r>
        </a:p>
        <a:p>
          <a:r>
            <a:rPr lang="en-US" sz="2000" baseline="0" dirty="0"/>
            <a:t>Foundations of all sizes use it as an initial due diligence screen</a:t>
          </a:r>
          <a:endParaRPr lang="en-US" sz="2000" dirty="0"/>
        </a:p>
      </dgm:t>
    </dgm:pt>
    <dgm:pt modelId="{9D942DD1-DF33-40D5-A914-EA902C4E9474}" type="parTrans" cxnId="{A4579FF0-840B-4548-AD53-70D2E05182B2}">
      <dgm:prSet/>
      <dgm:spPr/>
      <dgm:t>
        <a:bodyPr/>
        <a:lstStyle/>
        <a:p>
          <a:endParaRPr lang="en-US"/>
        </a:p>
      </dgm:t>
    </dgm:pt>
    <dgm:pt modelId="{ACB463B8-4035-41D1-B316-A258C5924747}" type="sibTrans" cxnId="{A4579FF0-840B-4548-AD53-70D2E05182B2}">
      <dgm:prSet/>
      <dgm:spPr/>
      <dgm:t>
        <a:bodyPr/>
        <a:lstStyle/>
        <a:p>
          <a:endParaRPr lang="en-US"/>
        </a:p>
      </dgm:t>
    </dgm:pt>
    <dgm:pt modelId="{7EDF1D8C-39F6-4424-864F-C3D74B31F738}">
      <dgm:prSet custT="1"/>
      <dgm:spPr>
        <a:solidFill>
          <a:srgbClr val="394155"/>
        </a:solidFill>
      </dgm:spPr>
      <dgm:t>
        <a:bodyPr/>
        <a:lstStyle/>
        <a:p>
          <a:r>
            <a:rPr lang="en-US" sz="2300" baseline="0" dirty="0"/>
            <a:t>Institutional DAFs </a:t>
          </a:r>
        </a:p>
        <a:p>
          <a:r>
            <a:rPr lang="en-US" sz="2300" baseline="0" dirty="0"/>
            <a:t> </a:t>
          </a:r>
          <a:r>
            <a:rPr lang="en-US" sz="2000" baseline="0" dirty="0"/>
            <a:t>Used when determining recommendations for high- net-worth philanthropists</a:t>
          </a:r>
          <a:endParaRPr lang="en-US" sz="2000" dirty="0"/>
        </a:p>
      </dgm:t>
    </dgm:pt>
    <dgm:pt modelId="{09C8B2F0-FA56-400A-95D5-0066AA70675F}" type="parTrans" cxnId="{42FF82A8-74EF-4A19-B720-CD2FBD281F4D}">
      <dgm:prSet/>
      <dgm:spPr/>
      <dgm:t>
        <a:bodyPr/>
        <a:lstStyle/>
        <a:p>
          <a:endParaRPr lang="en-US"/>
        </a:p>
      </dgm:t>
    </dgm:pt>
    <dgm:pt modelId="{7CB2F600-35A0-49CD-8C46-E3D0F7D89A45}" type="sibTrans" cxnId="{42FF82A8-74EF-4A19-B720-CD2FBD281F4D}">
      <dgm:prSet/>
      <dgm:spPr/>
      <dgm:t>
        <a:bodyPr/>
        <a:lstStyle/>
        <a:p>
          <a:endParaRPr lang="en-US"/>
        </a:p>
      </dgm:t>
    </dgm:pt>
    <dgm:pt modelId="{6B24F7DB-2B98-4F96-ADE9-F249F2AE9DFB}">
      <dgm:prSet custT="1"/>
      <dgm:spPr>
        <a:solidFill>
          <a:srgbClr val="99AFAE"/>
        </a:solidFill>
        <a:ln>
          <a:noFill/>
        </a:ln>
      </dgm:spPr>
      <dgm:t>
        <a:bodyPr/>
        <a:lstStyle/>
        <a:p>
          <a:r>
            <a:rPr lang="en-US" sz="2300" baseline="0" dirty="0"/>
            <a:t>Media and the Press</a:t>
          </a:r>
        </a:p>
        <a:p>
          <a:r>
            <a:rPr lang="en-US" sz="2300" baseline="0" dirty="0"/>
            <a:t> </a:t>
          </a:r>
          <a:r>
            <a:rPr lang="en-US" sz="2000" baseline="0" dirty="0"/>
            <a:t>Leverage data and content for ongoing media stories and when a crisis occurs</a:t>
          </a:r>
          <a:endParaRPr lang="en-US" sz="2000" dirty="0"/>
        </a:p>
      </dgm:t>
    </dgm:pt>
    <dgm:pt modelId="{8EED02FD-836A-4B70-8A34-5189C07D0949}" type="parTrans" cxnId="{3130B511-A3F7-435E-9156-B18133040490}">
      <dgm:prSet/>
      <dgm:spPr/>
      <dgm:t>
        <a:bodyPr/>
        <a:lstStyle/>
        <a:p>
          <a:endParaRPr lang="en-US"/>
        </a:p>
      </dgm:t>
    </dgm:pt>
    <dgm:pt modelId="{3EEB90D6-D95F-4FAE-ABD4-F319822559B3}" type="sibTrans" cxnId="{3130B511-A3F7-435E-9156-B18133040490}">
      <dgm:prSet/>
      <dgm:spPr/>
      <dgm:t>
        <a:bodyPr/>
        <a:lstStyle/>
        <a:p>
          <a:endParaRPr lang="en-US"/>
        </a:p>
      </dgm:t>
    </dgm:pt>
    <dgm:pt modelId="{27917F87-5CF0-445A-AFFB-1BA93EABF123}">
      <dgm:prSet custT="1"/>
      <dgm:spPr>
        <a:solidFill>
          <a:srgbClr val="394155"/>
        </a:solidFill>
        <a:ln>
          <a:noFill/>
        </a:ln>
      </dgm:spPr>
      <dgm:t>
        <a:bodyPr/>
        <a:lstStyle/>
        <a:p>
          <a:r>
            <a:rPr lang="en-US" sz="2300" baseline="0" dirty="0"/>
            <a:t>Nonprofit Professionals </a:t>
          </a:r>
        </a:p>
        <a:p>
          <a:r>
            <a:rPr lang="en-US" sz="2300" baseline="0" dirty="0"/>
            <a:t> </a:t>
          </a:r>
          <a:r>
            <a:rPr lang="en-US" sz="2000" baseline="0" dirty="0"/>
            <a:t>Industry professionals use to help guide career decisions</a:t>
          </a:r>
          <a:endParaRPr lang="en-US" sz="2000" dirty="0"/>
        </a:p>
      </dgm:t>
    </dgm:pt>
    <dgm:pt modelId="{B324D8B5-7EFC-4E81-B6BD-C4470804DBC7}" type="parTrans" cxnId="{14C97547-6E0B-41A7-8FDC-A477317E9829}">
      <dgm:prSet/>
      <dgm:spPr/>
      <dgm:t>
        <a:bodyPr/>
        <a:lstStyle/>
        <a:p>
          <a:endParaRPr lang="en-US"/>
        </a:p>
      </dgm:t>
    </dgm:pt>
    <dgm:pt modelId="{5EEC12CB-FBBA-4420-8681-3413F61948E2}" type="sibTrans" cxnId="{14C97547-6E0B-41A7-8FDC-A477317E9829}">
      <dgm:prSet/>
      <dgm:spPr/>
      <dgm:t>
        <a:bodyPr/>
        <a:lstStyle/>
        <a:p>
          <a:endParaRPr lang="en-US"/>
        </a:p>
      </dgm:t>
    </dgm:pt>
    <dgm:pt modelId="{BE1A83CE-8756-402A-A1D0-D4566383913D}">
      <dgm:prSet custT="1"/>
      <dgm:spPr>
        <a:solidFill>
          <a:srgbClr val="99AFAE"/>
        </a:solidFill>
        <a:ln>
          <a:noFill/>
        </a:ln>
      </dgm:spPr>
      <dgm:t>
        <a:bodyPr/>
        <a:lstStyle/>
        <a:p>
          <a:r>
            <a:rPr lang="en-US" sz="2300" baseline="0" dirty="0"/>
            <a:t>Corporations </a:t>
          </a:r>
        </a:p>
        <a:p>
          <a:r>
            <a:rPr lang="en-US" sz="2600" baseline="0" dirty="0"/>
            <a:t> </a:t>
          </a:r>
          <a:r>
            <a:rPr lang="en-US" sz="2000" baseline="0" dirty="0"/>
            <a:t>Critical means to help guide corporate social responsibility efforts</a:t>
          </a:r>
          <a:endParaRPr lang="en-US" sz="2000" dirty="0"/>
        </a:p>
      </dgm:t>
    </dgm:pt>
    <dgm:pt modelId="{A1416ABB-EC1F-41FD-B221-60B224EFE0A7}" type="parTrans" cxnId="{E8BD1084-5917-4B5A-9D9D-B24B9232FC7C}">
      <dgm:prSet/>
      <dgm:spPr/>
      <dgm:t>
        <a:bodyPr/>
        <a:lstStyle/>
        <a:p>
          <a:endParaRPr lang="en-US"/>
        </a:p>
      </dgm:t>
    </dgm:pt>
    <dgm:pt modelId="{788E6761-BC94-455D-917D-5DB7DACDD3DC}" type="sibTrans" cxnId="{E8BD1084-5917-4B5A-9D9D-B24B9232FC7C}">
      <dgm:prSet/>
      <dgm:spPr/>
      <dgm:t>
        <a:bodyPr/>
        <a:lstStyle/>
        <a:p>
          <a:endParaRPr lang="en-US"/>
        </a:p>
      </dgm:t>
    </dgm:pt>
    <dgm:pt modelId="{841EB118-0257-4040-8604-E504EE95F2F0}" type="pres">
      <dgm:prSet presAssocID="{FA347E17-53DB-4C57-BD83-41060A5672DC}" presName="diagram" presStyleCnt="0">
        <dgm:presLayoutVars>
          <dgm:dir/>
          <dgm:resizeHandles val="exact"/>
        </dgm:presLayoutVars>
      </dgm:prSet>
      <dgm:spPr/>
    </dgm:pt>
    <dgm:pt modelId="{7C09C50A-2075-4733-BBB2-73C3513B1E0B}" type="pres">
      <dgm:prSet presAssocID="{A9E3ABC6-1D4D-4E39-AE76-612B7EB28252}" presName="node" presStyleLbl="node1" presStyleIdx="0" presStyleCnt="6">
        <dgm:presLayoutVars>
          <dgm:bulletEnabled val="1"/>
        </dgm:presLayoutVars>
      </dgm:prSet>
      <dgm:spPr/>
    </dgm:pt>
    <dgm:pt modelId="{D6C48A24-3F4F-4C39-B2CA-30E6DFE146CC}" type="pres">
      <dgm:prSet presAssocID="{E575178C-846D-4B6F-8C66-512D75086A97}" presName="sibTrans" presStyleCnt="0"/>
      <dgm:spPr/>
    </dgm:pt>
    <dgm:pt modelId="{350BCCC6-134E-45A2-9937-AB4A2E5CA9AC}" type="pres">
      <dgm:prSet presAssocID="{3C195CA5-9371-4F5D-96F7-CC94D5D52754}" presName="node" presStyleLbl="node1" presStyleIdx="1" presStyleCnt="6">
        <dgm:presLayoutVars>
          <dgm:bulletEnabled val="1"/>
        </dgm:presLayoutVars>
      </dgm:prSet>
      <dgm:spPr/>
    </dgm:pt>
    <dgm:pt modelId="{FB967F8D-80AF-4416-8DA2-0374C4E6E0E8}" type="pres">
      <dgm:prSet presAssocID="{ACB463B8-4035-41D1-B316-A258C5924747}" presName="sibTrans" presStyleCnt="0"/>
      <dgm:spPr/>
    </dgm:pt>
    <dgm:pt modelId="{963A3532-D6CE-44D2-BB70-FB070EE0CDE3}" type="pres">
      <dgm:prSet presAssocID="{7EDF1D8C-39F6-4424-864F-C3D74B31F738}" presName="node" presStyleLbl="node1" presStyleIdx="2" presStyleCnt="6">
        <dgm:presLayoutVars>
          <dgm:bulletEnabled val="1"/>
        </dgm:presLayoutVars>
      </dgm:prSet>
      <dgm:spPr/>
    </dgm:pt>
    <dgm:pt modelId="{615B513A-8C9B-42C0-A37E-5969B25141A3}" type="pres">
      <dgm:prSet presAssocID="{7CB2F600-35A0-49CD-8C46-E3D0F7D89A45}" presName="sibTrans" presStyleCnt="0"/>
      <dgm:spPr/>
    </dgm:pt>
    <dgm:pt modelId="{D2DA1EC9-7183-48B4-92FC-BF5886F45519}" type="pres">
      <dgm:prSet presAssocID="{6B24F7DB-2B98-4F96-ADE9-F249F2AE9DFB}" presName="node" presStyleLbl="node1" presStyleIdx="3" presStyleCnt="6">
        <dgm:presLayoutVars>
          <dgm:bulletEnabled val="1"/>
        </dgm:presLayoutVars>
      </dgm:prSet>
      <dgm:spPr/>
    </dgm:pt>
    <dgm:pt modelId="{224BF856-9F64-4AF4-9516-753A7D4F4144}" type="pres">
      <dgm:prSet presAssocID="{3EEB90D6-D95F-4FAE-ABD4-F319822559B3}" presName="sibTrans" presStyleCnt="0"/>
      <dgm:spPr/>
    </dgm:pt>
    <dgm:pt modelId="{B1E09D50-B5C6-41FA-A058-E9575F31C373}" type="pres">
      <dgm:prSet presAssocID="{27917F87-5CF0-445A-AFFB-1BA93EABF123}" presName="node" presStyleLbl="node1" presStyleIdx="4" presStyleCnt="6" custLinFactNeighborX="1764" custLinFactNeighborY="-708">
        <dgm:presLayoutVars>
          <dgm:bulletEnabled val="1"/>
        </dgm:presLayoutVars>
      </dgm:prSet>
      <dgm:spPr/>
    </dgm:pt>
    <dgm:pt modelId="{9A327D4A-9052-4922-9306-F427F0C39FB6}" type="pres">
      <dgm:prSet presAssocID="{5EEC12CB-FBBA-4420-8681-3413F61948E2}" presName="sibTrans" presStyleCnt="0"/>
      <dgm:spPr/>
    </dgm:pt>
    <dgm:pt modelId="{E41A5070-194D-4D17-94CC-DABC8BC9C643}" type="pres">
      <dgm:prSet presAssocID="{BE1A83CE-8756-402A-A1D0-D4566383913D}" presName="node" presStyleLbl="node1" presStyleIdx="5" presStyleCnt="6">
        <dgm:presLayoutVars>
          <dgm:bulletEnabled val="1"/>
        </dgm:presLayoutVars>
      </dgm:prSet>
      <dgm:spPr/>
    </dgm:pt>
  </dgm:ptLst>
  <dgm:cxnLst>
    <dgm:cxn modelId="{BCFFDF01-4A58-4B0E-9620-0EFB3C96EEA8}" type="presOf" srcId="{A9E3ABC6-1D4D-4E39-AE76-612B7EB28252}" destId="{7C09C50A-2075-4733-BBB2-73C3513B1E0B}" srcOrd="0" destOrd="0" presId="urn:microsoft.com/office/officeart/2005/8/layout/default"/>
    <dgm:cxn modelId="{3130B511-A3F7-435E-9156-B18133040490}" srcId="{FA347E17-53DB-4C57-BD83-41060A5672DC}" destId="{6B24F7DB-2B98-4F96-ADE9-F249F2AE9DFB}" srcOrd="3" destOrd="0" parTransId="{8EED02FD-836A-4B70-8A34-5189C07D0949}" sibTransId="{3EEB90D6-D95F-4FAE-ABD4-F319822559B3}"/>
    <dgm:cxn modelId="{9925CD15-3084-4E44-918F-677015EF7DE6}" type="presOf" srcId="{27917F87-5CF0-445A-AFFB-1BA93EABF123}" destId="{B1E09D50-B5C6-41FA-A058-E9575F31C373}" srcOrd="0" destOrd="0" presId="urn:microsoft.com/office/officeart/2005/8/layout/default"/>
    <dgm:cxn modelId="{0C8EF643-60D7-46D7-937F-16E96D55BAE3}" srcId="{FA347E17-53DB-4C57-BD83-41060A5672DC}" destId="{A9E3ABC6-1D4D-4E39-AE76-612B7EB28252}" srcOrd="0" destOrd="0" parTransId="{C3A5266C-66B5-415F-8B15-401FAB065285}" sibTransId="{E575178C-846D-4B6F-8C66-512D75086A97}"/>
    <dgm:cxn modelId="{744B7045-EC5A-4AAE-9B63-DB0373B6D794}" type="presOf" srcId="{6B24F7DB-2B98-4F96-ADE9-F249F2AE9DFB}" destId="{D2DA1EC9-7183-48B4-92FC-BF5886F45519}" srcOrd="0" destOrd="0" presId="urn:microsoft.com/office/officeart/2005/8/layout/default"/>
    <dgm:cxn modelId="{14C97547-6E0B-41A7-8FDC-A477317E9829}" srcId="{FA347E17-53DB-4C57-BD83-41060A5672DC}" destId="{27917F87-5CF0-445A-AFFB-1BA93EABF123}" srcOrd="4" destOrd="0" parTransId="{B324D8B5-7EFC-4E81-B6BD-C4470804DBC7}" sibTransId="{5EEC12CB-FBBA-4420-8681-3413F61948E2}"/>
    <dgm:cxn modelId="{41B75451-D18B-4339-BD30-89F6E2A110E1}" type="presOf" srcId="{FA347E17-53DB-4C57-BD83-41060A5672DC}" destId="{841EB118-0257-4040-8604-E504EE95F2F0}" srcOrd="0" destOrd="0" presId="urn:microsoft.com/office/officeart/2005/8/layout/default"/>
    <dgm:cxn modelId="{654EAF81-EA51-4544-8A3D-B4F1E4DB9A61}" type="presOf" srcId="{BE1A83CE-8756-402A-A1D0-D4566383913D}" destId="{E41A5070-194D-4D17-94CC-DABC8BC9C643}" srcOrd="0" destOrd="0" presId="urn:microsoft.com/office/officeart/2005/8/layout/default"/>
    <dgm:cxn modelId="{E8BD1084-5917-4B5A-9D9D-B24B9232FC7C}" srcId="{FA347E17-53DB-4C57-BD83-41060A5672DC}" destId="{BE1A83CE-8756-402A-A1D0-D4566383913D}" srcOrd="5" destOrd="0" parTransId="{A1416ABB-EC1F-41FD-B221-60B224EFE0A7}" sibTransId="{788E6761-BC94-455D-917D-5DB7DACDD3DC}"/>
    <dgm:cxn modelId="{EAA2339C-8F51-4FFF-A73D-D594AE3908FA}" type="presOf" srcId="{3C195CA5-9371-4F5D-96F7-CC94D5D52754}" destId="{350BCCC6-134E-45A2-9937-AB4A2E5CA9AC}" srcOrd="0" destOrd="0" presId="urn:microsoft.com/office/officeart/2005/8/layout/default"/>
    <dgm:cxn modelId="{42FF82A8-74EF-4A19-B720-CD2FBD281F4D}" srcId="{FA347E17-53DB-4C57-BD83-41060A5672DC}" destId="{7EDF1D8C-39F6-4424-864F-C3D74B31F738}" srcOrd="2" destOrd="0" parTransId="{09C8B2F0-FA56-400A-95D5-0066AA70675F}" sibTransId="{7CB2F600-35A0-49CD-8C46-E3D0F7D89A45}"/>
    <dgm:cxn modelId="{A4579FF0-840B-4548-AD53-70D2E05182B2}" srcId="{FA347E17-53DB-4C57-BD83-41060A5672DC}" destId="{3C195CA5-9371-4F5D-96F7-CC94D5D52754}" srcOrd="1" destOrd="0" parTransId="{9D942DD1-DF33-40D5-A914-EA902C4E9474}" sibTransId="{ACB463B8-4035-41D1-B316-A258C5924747}"/>
    <dgm:cxn modelId="{CB32EBFB-0BA4-4C1C-A06A-49FEE1B32F0D}" type="presOf" srcId="{7EDF1D8C-39F6-4424-864F-C3D74B31F738}" destId="{963A3532-D6CE-44D2-BB70-FB070EE0CDE3}" srcOrd="0" destOrd="0" presId="urn:microsoft.com/office/officeart/2005/8/layout/default"/>
    <dgm:cxn modelId="{5E608DAF-AA47-4626-B1CE-08DBDC60769F}" type="presParOf" srcId="{841EB118-0257-4040-8604-E504EE95F2F0}" destId="{7C09C50A-2075-4733-BBB2-73C3513B1E0B}" srcOrd="0" destOrd="0" presId="urn:microsoft.com/office/officeart/2005/8/layout/default"/>
    <dgm:cxn modelId="{340A9C82-1B2A-46D0-9074-ECBAD3A2BCB6}" type="presParOf" srcId="{841EB118-0257-4040-8604-E504EE95F2F0}" destId="{D6C48A24-3F4F-4C39-B2CA-30E6DFE146CC}" srcOrd="1" destOrd="0" presId="urn:microsoft.com/office/officeart/2005/8/layout/default"/>
    <dgm:cxn modelId="{553C32B7-2801-40C2-B5AC-18733DB2C826}" type="presParOf" srcId="{841EB118-0257-4040-8604-E504EE95F2F0}" destId="{350BCCC6-134E-45A2-9937-AB4A2E5CA9AC}" srcOrd="2" destOrd="0" presId="urn:microsoft.com/office/officeart/2005/8/layout/default"/>
    <dgm:cxn modelId="{D1B5AEAF-BC77-41F9-97CD-FFFD845DDA9E}" type="presParOf" srcId="{841EB118-0257-4040-8604-E504EE95F2F0}" destId="{FB967F8D-80AF-4416-8DA2-0374C4E6E0E8}" srcOrd="3" destOrd="0" presId="urn:microsoft.com/office/officeart/2005/8/layout/default"/>
    <dgm:cxn modelId="{DEBE0B5F-78F0-4E45-A67E-0976F9949CCC}" type="presParOf" srcId="{841EB118-0257-4040-8604-E504EE95F2F0}" destId="{963A3532-D6CE-44D2-BB70-FB070EE0CDE3}" srcOrd="4" destOrd="0" presId="urn:microsoft.com/office/officeart/2005/8/layout/default"/>
    <dgm:cxn modelId="{7B0B746E-8E95-4680-A97D-E9BFEBDC84A2}" type="presParOf" srcId="{841EB118-0257-4040-8604-E504EE95F2F0}" destId="{615B513A-8C9B-42C0-A37E-5969B25141A3}" srcOrd="5" destOrd="0" presId="urn:microsoft.com/office/officeart/2005/8/layout/default"/>
    <dgm:cxn modelId="{D5F0D6C0-A0A7-4FA2-9174-FF9386492B7A}" type="presParOf" srcId="{841EB118-0257-4040-8604-E504EE95F2F0}" destId="{D2DA1EC9-7183-48B4-92FC-BF5886F45519}" srcOrd="6" destOrd="0" presId="urn:microsoft.com/office/officeart/2005/8/layout/default"/>
    <dgm:cxn modelId="{ECE41107-10F7-4112-8532-EDAAB1A4A695}" type="presParOf" srcId="{841EB118-0257-4040-8604-E504EE95F2F0}" destId="{224BF856-9F64-4AF4-9516-753A7D4F4144}" srcOrd="7" destOrd="0" presId="urn:microsoft.com/office/officeart/2005/8/layout/default"/>
    <dgm:cxn modelId="{84000C07-98A4-47BC-BEEB-E430A0C60245}" type="presParOf" srcId="{841EB118-0257-4040-8604-E504EE95F2F0}" destId="{B1E09D50-B5C6-41FA-A058-E9575F31C373}" srcOrd="8" destOrd="0" presId="urn:microsoft.com/office/officeart/2005/8/layout/default"/>
    <dgm:cxn modelId="{F32DFE2E-8D16-4817-A8BF-D7398895963E}" type="presParOf" srcId="{841EB118-0257-4040-8604-E504EE95F2F0}" destId="{9A327D4A-9052-4922-9306-F427F0C39FB6}" srcOrd="9" destOrd="0" presId="urn:microsoft.com/office/officeart/2005/8/layout/default"/>
    <dgm:cxn modelId="{17DE74BD-3C97-4479-A1AC-03CA726230A9}" type="presParOf" srcId="{841EB118-0257-4040-8604-E504EE95F2F0}" destId="{E41A5070-194D-4D17-94CC-DABC8BC9C64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A48CAA-DDB9-4AE4-A854-F45FA168494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68970-83CE-4DA2-A0E9-DBD3F74DD93B}">
      <dgm:prSet custT="1"/>
      <dgm:spPr>
        <a:solidFill>
          <a:srgbClr val="E0C796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Ratings are updated every two months (monthly in November &amp; December)</a:t>
          </a:r>
        </a:p>
      </dgm:t>
    </dgm:pt>
    <dgm:pt modelId="{2890C5CB-5F5A-4427-92AB-DD0D0B7CF63A}" type="parTrans" cxnId="{5B0A5AA1-A4F2-4752-B269-39931E86A12A}">
      <dgm:prSet/>
      <dgm:spPr/>
      <dgm:t>
        <a:bodyPr/>
        <a:lstStyle/>
        <a:p>
          <a:endParaRPr lang="en-US"/>
        </a:p>
      </dgm:t>
    </dgm:pt>
    <dgm:pt modelId="{E78335A8-C1A4-457A-B55A-7A3A53122488}" type="sibTrans" cxnId="{5B0A5AA1-A4F2-4752-B269-39931E86A12A}">
      <dgm:prSet/>
      <dgm:spPr/>
      <dgm:t>
        <a:bodyPr/>
        <a:lstStyle/>
        <a:p>
          <a:endParaRPr lang="en-US"/>
        </a:p>
      </dgm:t>
    </dgm:pt>
    <dgm:pt modelId="{FE0A0AE7-C7DD-4346-9610-1C5E7A6800B4}">
      <dgm:prSet custT="1"/>
      <dgm:spPr>
        <a:solidFill>
          <a:srgbClr val="99AFAE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Deadlines are typically the second week of the month before the update</a:t>
          </a:r>
        </a:p>
      </dgm:t>
    </dgm:pt>
    <dgm:pt modelId="{EAAD9F85-770A-4AB8-A6ED-1181C2EA82DE}" type="parTrans" cxnId="{A98B9F3D-4788-4881-9E98-7A2BC392EDFD}">
      <dgm:prSet/>
      <dgm:spPr/>
      <dgm:t>
        <a:bodyPr/>
        <a:lstStyle/>
        <a:p>
          <a:endParaRPr lang="en-US"/>
        </a:p>
      </dgm:t>
    </dgm:pt>
    <dgm:pt modelId="{7E8D05E9-6639-448C-AB33-50515D0AD750}" type="sibTrans" cxnId="{A98B9F3D-4788-4881-9E98-7A2BC392EDFD}">
      <dgm:prSet/>
      <dgm:spPr/>
      <dgm:t>
        <a:bodyPr/>
        <a:lstStyle/>
        <a:p>
          <a:endParaRPr lang="en-US"/>
        </a:p>
      </dgm:t>
    </dgm:pt>
    <dgm:pt modelId="{3164B404-B7C6-47A0-A4ED-CF8216CB04B1}">
      <dgm:prSet custT="1"/>
      <dgm:spPr>
        <a:solidFill>
          <a:srgbClr val="394155"/>
        </a:solidFill>
      </dgm:spPr>
      <dgm:t>
        <a:bodyPr/>
        <a:lstStyle/>
        <a:p>
          <a:r>
            <a:rPr lang="en-US" sz="2400" dirty="0">
              <a:solidFill>
                <a:srgbClr val="F1EBE3"/>
              </a:solidFill>
            </a:rPr>
            <a:t>Annual methodology changes are announced in February and effective that Spring</a:t>
          </a:r>
        </a:p>
      </dgm:t>
    </dgm:pt>
    <dgm:pt modelId="{79F8C277-A79E-45E4-A9BC-E82F88E78E1C}" type="parTrans" cxnId="{86724A5D-BF03-47A1-A4AE-5E7F8B9A8583}">
      <dgm:prSet/>
      <dgm:spPr/>
      <dgm:t>
        <a:bodyPr/>
        <a:lstStyle/>
        <a:p>
          <a:endParaRPr lang="en-US"/>
        </a:p>
      </dgm:t>
    </dgm:pt>
    <dgm:pt modelId="{D3DEB9F1-240B-4AF6-A6C8-B9425DFF61D2}" type="sibTrans" cxnId="{86724A5D-BF03-47A1-A4AE-5E7F8B9A8583}">
      <dgm:prSet/>
      <dgm:spPr/>
      <dgm:t>
        <a:bodyPr/>
        <a:lstStyle/>
        <a:p>
          <a:endParaRPr lang="en-US"/>
        </a:p>
      </dgm:t>
    </dgm:pt>
    <dgm:pt modelId="{82DB2827-E437-4C03-866D-959641691B18}" type="pres">
      <dgm:prSet presAssocID="{A4A48CAA-DDB9-4AE4-A854-F45FA1684946}" presName="linear" presStyleCnt="0">
        <dgm:presLayoutVars>
          <dgm:animLvl val="lvl"/>
          <dgm:resizeHandles val="exact"/>
        </dgm:presLayoutVars>
      </dgm:prSet>
      <dgm:spPr/>
    </dgm:pt>
    <dgm:pt modelId="{167FEA27-9746-4A49-BE0B-1D537D6B004E}" type="pres">
      <dgm:prSet presAssocID="{CAA68970-83CE-4DA2-A0E9-DBD3F74DD93B}" presName="parentText" presStyleLbl="node1" presStyleIdx="0" presStyleCnt="3" custLinFactNeighborY="5986">
        <dgm:presLayoutVars>
          <dgm:chMax val="0"/>
          <dgm:bulletEnabled val="1"/>
        </dgm:presLayoutVars>
      </dgm:prSet>
      <dgm:spPr/>
    </dgm:pt>
    <dgm:pt modelId="{97CA7DBD-CCB3-40AE-B90C-6B369C0EB52F}" type="pres">
      <dgm:prSet presAssocID="{E78335A8-C1A4-457A-B55A-7A3A53122488}" presName="spacer" presStyleCnt="0"/>
      <dgm:spPr/>
    </dgm:pt>
    <dgm:pt modelId="{DBF8C4CA-457C-411B-8979-71C77B881FEB}" type="pres">
      <dgm:prSet presAssocID="{FE0A0AE7-C7DD-4346-9610-1C5E7A6800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22267F-85F7-47D5-B618-2178A4300044}" type="pres">
      <dgm:prSet presAssocID="{7E8D05E9-6639-448C-AB33-50515D0AD750}" presName="spacer" presStyleCnt="0"/>
      <dgm:spPr/>
    </dgm:pt>
    <dgm:pt modelId="{0C388C51-4900-4589-9ADB-5D7490024AC2}" type="pres">
      <dgm:prSet presAssocID="{3164B404-B7C6-47A0-A4ED-CF8216CB04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B43C34-2865-4DAF-A199-300DE302E1FE}" type="presOf" srcId="{3164B404-B7C6-47A0-A4ED-CF8216CB04B1}" destId="{0C388C51-4900-4589-9ADB-5D7490024AC2}" srcOrd="0" destOrd="0" presId="urn:microsoft.com/office/officeart/2005/8/layout/vList2"/>
    <dgm:cxn modelId="{8639313A-F057-4E27-BC8B-05320CDB5AD3}" type="presOf" srcId="{CAA68970-83CE-4DA2-A0E9-DBD3F74DD93B}" destId="{167FEA27-9746-4A49-BE0B-1D537D6B004E}" srcOrd="0" destOrd="0" presId="urn:microsoft.com/office/officeart/2005/8/layout/vList2"/>
    <dgm:cxn modelId="{A98B9F3D-4788-4881-9E98-7A2BC392EDFD}" srcId="{A4A48CAA-DDB9-4AE4-A854-F45FA1684946}" destId="{FE0A0AE7-C7DD-4346-9610-1C5E7A6800B4}" srcOrd="1" destOrd="0" parTransId="{EAAD9F85-770A-4AB8-A6ED-1181C2EA82DE}" sibTransId="{7E8D05E9-6639-448C-AB33-50515D0AD750}"/>
    <dgm:cxn modelId="{86724A5D-BF03-47A1-A4AE-5E7F8B9A8583}" srcId="{A4A48CAA-DDB9-4AE4-A854-F45FA1684946}" destId="{3164B404-B7C6-47A0-A4ED-CF8216CB04B1}" srcOrd="2" destOrd="0" parTransId="{79F8C277-A79E-45E4-A9BC-E82F88E78E1C}" sibTransId="{D3DEB9F1-240B-4AF6-A6C8-B9425DFF61D2}"/>
    <dgm:cxn modelId="{A2FAB782-9C8F-4B5C-A6DB-69034F683673}" type="presOf" srcId="{FE0A0AE7-C7DD-4346-9610-1C5E7A6800B4}" destId="{DBF8C4CA-457C-411B-8979-71C77B881FEB}" srcOrd="0" destOrd="0" presId="urn:microsoft.com/office/officeart/2005/8/layout/vList2"/>
    <dgm:cxn modelId="{5B0A5AA1-A4F2-4752-B269-39931E86A12A}" srcId="{A4A48CAA-DDB9-4AE4-A854-F45FA1684946}" destId="{CAA68970-83CE-4DA2-A0E9-DBD3F74DD93B}" srcOrd="0" destOrd="0" parTransId="{2890C5CB-5F5A-4427-92AB-DD0D0B7CF63A}" sibTransId="{E78335A8-C1A4-457A-B55A-7A3A53122488}"/>
    <dgm:cxn modelId="{3C38D8F5-67CC-4368-8E37-65E89F0E46AB}" type="presOf" srcId="{A4A48CAA-DDB9-4AE4-A854-F45FA1684946}" destId="{82DB2827-E437-4C03-866D-959641691B18}" srcOrd="0" destOrd="0" presId="urn:microsoft.com/office/officeart/2005/8/layout/vList2"/>
    <dgm:cxn modelId="{F32AAD80-5B98-49AF-9E89-88D2E3513AE2}" type="presParOf" srcId="{82DB2827-E437-4C03-866D-959641691B18}" destId="{167FEA27-9746-4A49-BE0B-1D537D6B004E}" srcOrd="0" destOrd="0" presId="urn:microsoft.com/office/officeart/2005/8/layout/vList2"/>
    <dgm:cxn modelId="{D8DEEB95-6E19-4500-A957-972BB61333D4}" type="presParOf" srcId="{82DB2827-E437-4C03-866D-959641691B18}" destId="{97CA7DBD-CCB3-40AE-B90C-6B369C0EB52F}" srcOrd="1" destOrd="0" presId="urn:microsoft.com/office/officeart/2005/8/layout/vList2"/>
    <dgm:cxn modelId="{290122F2-9240-4149-B7A8-CB53FC51629D}" type="presParOf" srcId="{82DB2827-E437-4C03-866D-959641691B18}" destId="{DBF8C4CA-457C-411B-8979-71C77B881FEB}" srcOrd="2" destOrd="0" presId="urn:microsoft.com/office/officeart/2005/8/layout/vList2"/>
    <dgm:cxn modelId="{0A42E696-0B1B-4BF8-95E7-C48F530BF3FA}" type="presParOf" srcId="{82DB2827-E437-4C03-866D-959641691B18}" destId="{D722267F-85F7-47D5-B618-2178A4300044}" srcOrd="3" destOrd="0" presId="urn:microsoft.com/office/officeart/2005/8/layout/vList2"/>
    <dgm:cxn modelId="{44F34BAE-E799-497B-B37A-618D6F518F4B}" type="presParOf" srcId="{82DB2827-E437-4C03-866D-959641691B18}" destId="{0C388C51-4900-4589-9ADB-5D7490024A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5924C-BB48-4D32-9037-2E03B59EBD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B3A11-C82E-45E5-8158-9594522F6812}">
      <dgm:prSet custT="1"/>
      <dgm:spPr>
        <a:solidFill>
          <a:srgbClr val="99AFAE"/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Encompass Rating System provides a comprehensive analysis of charity performance across four key domains, which they call “beacons”</a:t>
          </a:r>
        </a:p>
      </dgm:t>
    </dgm:pt>
    <dgm:pt modelId="{0B6E79FC-8F0A-43BB-A492-AFF2A7FBDD2D}" type="parTrans" cxnId="{3FF02E2A-EC68-4512-AF95-50C7DFF88000}">
      <dgm:prSet/>
      <dgm:spPr/>
      <dgm:t>
        <a:bodyPr/>
        <a:lstStyle/>
        <a:p>
          <a:endParaRPr lang="en-US"/>
        </a:p>
      </dgm:t>
    </dgm:pt>
    <dgm:pt modelId="{8B291CCB-3980-4246-A87E-B8DA4145CBA4}" type="sibTrans" cxnId="{3FF02E2A-EC68-4512-AF95-50C7DFF88000}">
      <dgm:prSet/>
      <dgm:spPr/>
      <dgm:t>
        <a:bodyPr/>
        <a:lstStyle/>
        <a:p>
          <a:endParaRPr lang="en-US"/>
        </a:p>
      </dgm:t>
    </dgm:pt>
    <dgm:pt modelId="{74F75A8E-B60E-4871-B464-5DF5F6478684}">
      <dgm:prSet custT="1"/>
      <dgm:spPr/>
      <dgm:t>
        <a:bodyPr/>
        <a:lstStyle/>
        <a:p>
          <a:r>
            <a:rPr lang="en-US" sz="2800" dirty="0"/>
            <a:t>Accountability and Finance</a:t>
          </a:r>
        </a:p>
      </dgm:t>
    </dgm:pt>
    <dgm:pt modelId="{9EC5F0DF-CF0A-4727-B04A-EC5B4E3B779B}" type="parTrans" cxnId="{6A686245-66FC-493B-932D-79D9878817A6}">
      <dgm:prSet/>
      <dgm:spPr/>
      <dgm:t>
        <a:bodyPr/>
        <a:lstStyle/>
        <a:p>
          <a:endParaRPr lang="en-US"/>
        </a:p>
      </dgm:t>
    </dgm:pt>
    <dgm:pt modelId="{86947263-2215-4848-A195-F1591D1DFCFE}" type="sibTrans" cxnId="{6A686245-66FC-493B-932D-79D9878817A6}">
      <dgm:prSet/>
      <dgm:spPr/>
      <dgm:t>
        <a:bodyPr/>
        <a:lstStyle/>
        <a:p>
          <a:endParaRPr lang="en-US"/>
        </a:p>
      </dgm:t>
    </dgm:pt>
    <dgm:pt modelId="{FDB628AE-45B8-4676-9711-ECC6CAE37472}">
      <dgm:prSet custT="1"/>
      <dgm:spPr/>
      <dgm:t>
        <a:bodyPr/>
        <a:lstStyle/>
        <a:p>
          <a:r>
            <a:rPr lang="en-US" sz="2800" dirty="0"/>
            <a:t>Leadership and Adaptability</a:t>
          </a:r>
        </a:p>
      </dgm:t>
    </dgm:pt>
    <dgm:pt modelId="{4BE23E63-1DC7-4514-87C7-963FF6E1A1BF}" type="parTrans" cxnId="{5BE21240-8FED-4475-8609-8A651013F3B7}">
      <dgm:prSet/>
      <dgm:spPr/>
      <dgm:t>
        <a:bodyPr/>
        <a:lstStyle/>
        <a:p>
          <a:endParaRPr lang="en-US"/>
        </a:p>
      </dgm:t>
    </dgm:pt>
    <dgm:pt modelId="{193F36F4-C0DC-4603-B88A-B4E34A4845E4}" type="sibTrans" cxnId="{5BE21240-8FED-4475-8609-8A651013F3B7}">
      <dgm:prSet/>
      <dgm:spPr/>
      <dgm:t>
        <a:bodyPr/>
        <a:lstStyle/>
        <a:p>
          <a:endParaRPr lang="en-US"/>
        </a:p>
      </dgm:t>
    </dgm:pt>
    <dgm:pt modelId="{F8A22438-7FB1-4EBC-A73D-D121E884E8A4}">
      <dgm:prSet custT="1"/>
      <dgm:spPr/>
      <dgm:t>
        <a:bodyPr/>
        <a:lstStyle/>
        <a:p>
          <a:r>
            <a:rPr lang="en-US" sz="2800" dirty="0"/>
            <a:t>Culture and Community</a:t>
          </a:r>
        </a:p>
      </dgm:t>
    </dgm:pt>
    <dgm:pt modelId="{57556708-6DE3-4570-BA0C-24B95685E91D}" type="parTrans" cxnId="{76091D97-EDFA-41BB-8DB1-DEFC19F1BB43}">
      <dgm:prSet/>
      <dgm:spPr/>
      <dgm:t>
        <a:bodyPr/>
        <a:lstStyle/>
        <a:p>
          <a:endParaRPr lang="en-US"/>
        </a:p>
      </dgm:t>
    </dgm:pt>
    <dgm:pt modelId="{AEB70A31-49F2-4A08-9DA8-9F051CA9169B}" type="sibTrans" cxnId="{76091D97-EDFA-41BB-8DB1-DEFC19F1BB43}">
      <dgm:prSet/>
      <dgm:spPr/>
      <dgm:t>
        <a:bodyPr/>
        <a:lstStyle/>
        <a:p>
          <a:endParaRPr lang="en-US"/>
        </a:p>
      </dgm:t>
    </dgm:pt>
    <dgm:pt modelId="{74D2CD57-B9DB-49B4-8122-62B3AE4D970E}">
      <dgm:prSet custT="1"/>
      <dgm:spPr/>
      <dgm:t>
        <a:bodyPr/>
        <a:lstStyle/>
        <a:p>
          <a:r>
            <a:rPr lang="en-US" sz="2800" dirty="0"/>
            <a:t>Impact and Measurement</a:t>
          </a:r>
        </a:p>
      </dgm:t>
    </dgm:pt>
    <dgm:pt modelId="{144FCFB4-0246-42FB-BBDB-84D9FD947914}" type="parTrans" cxnId="{E17D1689-45AE-4743-A6D7-7475BCDF703D}">
      <dgm:prSet/>
      <dgm:spPr/>
      <dgm:t>
        <a:bodyPr/>
        <a:lstStyle/>
        <a:p>
          <a:endParaRPr lang="en-US"/>
        </a:p>
      </dgm:t>
    </dgm:pt>
    <dgm:pt modelId="{8D1A15DF-7179-4122-A331-A3D42B0FD922}" type="sibTrans" cxnId="{E17D1689-45AE-4743-A6D7-7475BCDF703D}">
      <dgm:prSet/>
      <dgm:spPr/>
      <dgm:t>
        <a:bodyPr/>
        <a:lstStyle/>
        <a:p>
          <a:endParaRPr lang="en-US"/>
        </a:p>
      </dgm:t>
    </dgm:pt>
    <dgm:pt modelId="{7EA72880-509C-4D74-BE0D-B17EFFEE5858}" type="pres">
      <dgm:prSet presAssocID="{3F15924C-BB48-4D32-9037-2E03B59EBD77}" presName="linear" presStyleCnt="0">
        <dgm:presLayoutVars>
          <dgm:dir/>
          <dgm:animLvl val="lvl"/>
          <dgm:resizeHandles val="exact"/>
        </dgm:presLayoutVars>
      </dgm:prSet>
      <dgm:spPr/>
    </dgm:pt>
    <dgm:pt modelId="{13CA5BD3-739D-4C02-9149-E1D022ACB1BC}" type="pres">
      <dgm:prSet presAssocID="{B60B3A11-C82E-45E5-8158-9594522F6812}" presName="parentLin" presStyleCnt="0"/>
      <dgm:spPr/>
    </dgm:pt>
    <dgm:pt modelId="{0F822CE1-2FF4-43D8-B847-765DFF77D89F}" type="pres">
      <dgm:prSet presAssocID="{B60B3A11-C82E-45E5-8158-9594522F6812}" presName="parentLeftMargin" presStyleLbl="node1" presStyleIdx="0" presStyleCnt="1"/>
      <dgm:spPr/>
    </dgm:pt>
    <dgm:pt modelId="{5350B10E-0C27-437A-9AAD-0C2C369CEA7E}" type="pres">
      <dgm:prSet presAssocID="{B60B3A11-C82E-45E5-8158-9594522F681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B35FA17-7DCF-443A-972E-587CF20C0A99}" type="pres">
      <dgm:prSet presAssocID="{B60B3A11-C82E-45E5-8158-9594522F6812}" presName="negativeSpace" presStyleCnt="0"/>
      <dgm:spPr/>
    </dgm:pt>
    <dgm:pt modelId="{DBED9E05-A834-43DE-9EA6-4DE82FC84040}" type="pres">
      <dgm:prSet presAssocID="{B60B3A11-C82E-45E5-8158-9594522F681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E57861F-A902-4202-A3F0-29B76107C7B4}" type="presOf" srcId="{FDB628AE-45B8-4676-9711-ECC6CAE37472}" destId="{DBED9E05-A834-43DE-9EA6-4DE82FC84040}" srcOrd="0" destOrd="1" presId="urn:microsoft.com/office/officeart/2005/8/layout/list1"/>
    <dgm:cxn modelId="{3FF02E2A-EC68-4512-AF95-50C7DFF88000}" srcId="{3F15924C-BB48-4D32-9037-2E03B59EBD77}" destId="{B60B3A11-C82E-45E5-8158-9594522F6812}" srcOrd="0" destOrd="0" parTransId="{0B6E79FC-8F0A-43BB-A492-AFF2A7FBDD2D}" sibTransId="{8B291CCB-3980-4246-A87E-B8DA4145CBA4}"/>
    <dgm:cxn modelId="{5BE21240-8FED-4475-8609-8A651013F3B7}" srcId="{B60B3A11-C82E-45E5-8158-9594522F6812}" destId="{FDB628AE-45B8-4676-9711-ECC6CAE37472}" srcOrd="1" destOrd="0" parTransId="{4BE23E63-1DC7-4514-87C7-963FF6E1A1BF}" sibTransId="{193F36F4-C0DC-4603-B88A-B4E34A4845E4}"/>
    <dgm:cxn modelId="{6449645E-30A2-4E71-AC5A-7FE8135C9726}" type="presOf" srcId="{F8A22438-7FB1-4EBC-A73D-D121E884E8A4}" destId="{DBED9E05-A834-43DE-9EA6-4DE82FC84040}" srcOrd="0" destOrd="3" presId="urn:microsoft.com/office/officeart/2005/8/layout/list1"/>
    <dgm:cxn modelId="{327FF463-39D8-42F9-A80A-AC0D0A231D28}" type="presOf" srcId="{B60B3A11-C82E-45E5-8158-9594522F6812}" destId="{5350B10E-0C27-437A-9AAD-0C2C369CEA7E}" srcOrd="1" destOrd="0" presId="urn:microsoft.com/office/officeart/2005/8/layout/list1"/>
    <dgm:cxn modelId="{6A686245-66FC-493B-932D-79D9878817A6}" srcId="{B60B3A11-C82E-45E5-8158-9594522F6812}" destId="{74F75A8E-B60E-4871-B464-5DF5F6478684}" srcOrd="0" destOrd="0" parTransId="{9EC5F0DF-CF0A-4727-B04A-EC5B4E3B779B}" sibTransId="{86947263-2215-4848-A195-F1591D1DFCFE}"/>
    <dgm:cxn modelId="{F85C6A4D-AFEF-41E5-AC7F-8A8C38479FEB}" type="presOf" srcId="{74D2CD57-B9DB-49B4-8122-62B3AE4D970E}" destId="{DBED9E05-A834-43DE-9EA6-4DE82FC84040}" srcOrd="0" destOrd="2" presId="urn:microsoft.com/office/officeart/2005/8/layout/list1"/>
    <dgm:cxn modelId="{8D99D94E-9807-4383-A75F-9099D0645CD9}" type="presOf" srcId="{3F15924C-BB48-4D32-9037-2E03B59EBD77}" destId="{7EA72880-509C-4D74-BE0D-B17EFFEE5858}" srcOrd="0" destOrd="0" presId="urn:microsoft.com/office/officeart/2005/8/layout/list1"/>
    <dgm:cxn modelId="{E17D1689-45AE-4743-A6D7-7475BCDF703D}" srcId="{B60B3A11-C82E-45E5-8158-9594522F6812}" destId="{74D2CD57-B9DB-49B4-8122-62B3AE4D970E}" srcOrd="2" destOrd="0" parTransId="{144FCFB4-0246-42FB-BBDB-84D9FD947914}" sibTransId="{8D1A15DF-7179-4122-A331-A3D42B0FD922}"/>
    <dgm:cxn modelId="{2A208D8E-07B4-4F65-B333-8FFE51CB9135}" type="presOf" srcId="{74F75A8E-B60E-4871-B464-5DF5F6478684}" destId="{DBED9E05-A834-43DE-9EA6-4DE82FC84040}" srcOrd="0" destOrd="0" presId="urn:microsoft.com/office/officeart/2005/8/layout/list1"/>
    <dgm:cxn modelId="{76091D97-EDFA-41BB-8DB1-DEFC19F1BB43}" srcId="{B60B3A11-C82E-45E5-8158-9594522F6812}" destId="{F8A22438-7FB1-4EBC-A73D-D121E884E8A4}" srcOrd="3" destOrd="0" parTransId="{57556708-6DE3-4570-BA0C-24B95685E91D}" sibTransId="{AEB70A31-49F2-4A08-9DA8-9F051CA9169B}"/>
    <dgm:cxn modelId="{3A04EABF-38EF-4597-8811-B466A5637608}" type="presOf" srcId="{B60B3A11-C82E-45E5-8158-9594522F6812}" destId="{0F822CE1-2FF4-43D8-B847-765DFF77D89F}" srcOrd="0" destOrd="0" presId="urn:microsoft.com/office/officeart/2005/8/layout/list1"/>
    <dgm:cxn modelId="{A96FB4D1-781C-4EF8-9637-DFBE55E52280}" type="presParOf" srcId="{7EA72880-509C-4D74-BE0D-B17EFFEE5858}" destId="{13CA5BD3-739D-4C02-9149-E1D022ACB1BC}" srcOrd="0" destOrd="0" presId="urn:microsoft.com/office/officeart/2005/8/layout/list1"/>
    <dgm:cxn modelId="{BF65D204-3DCA-40EE-9AE1-4F76D31DB22F}" type="presParOf" srcId="{13CA5BD3-739D-4C02-9149-E1D022ACB1BC}" destId="{0F822CE1-2FF4-43D8-B847-765DFF77D89F}" srcOrd="0" destOrd="0" presId="urn:microsoft.com/office/officeart/2005/8/layout/list1"/>
    <dgm:cxn modelId="{A096DFA3-23B7-40AF-803C-862779AA8D70}" type="presParOf" srcId="{13CA5BD3-739D-4C02-9149-E1D022ACB1BC}" destId="{5350B10E-0C27-437A-9AAD-0C2C369CEA7E}" srcOrd="1" destOrd="0" presId="urn:microsoft.com/office/officeart/2005/8/layout/list1"/>
    <dgm:cxn modelId="{4FC69487-586D-49B3-A6BB-1A617086BDF2}" type="presParOf" srcId="{7EA72880-509C-4D74-BE0D-B17EFFEE5858}" destId="{9B35FA17-7DCF-443A-972E-587CF20C0A99}" srcOrd="1" destOrd="0" presId="urn:microsoft.com/office/officeart/2005/8/layout/list1"/>
    <dgm:cxn modelId="{D0230C30-5C76-4D2F-A9F1-51D6027DC2FD}" type="presParOf" srcId="{7EA72880-509C-4D74-BE0D-B17EFFEE5858}" destId="{DBED9E05-A834-43DE-9EA6-4DE82FC8404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AFC15-3A49-4E55-AB47-FFE782B3733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65B6ADD-1559-4351-9580-4F1C5EEA7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Score based on the completed of </a:t>
          </a:r>
          <a:r>
            <a:rPr lang="en-US" b="1" dirty="0"/>
            <a:t>the How We Listen and Equity Strategies Survey </a:t>
          </a:r>
          <a:r>
            <a:rPr lang="en-US" dirty="0"/>
            <a:t>in Nonprofit Portal</a:t>
          </a:r>
        </a:p>
      </dgm:t>
    </dgm:pt>
    <dgm:pt modelId="{699ED867-7456-4414-B6D6-23AAADD49E54}" type="parTrans" cxnId="{FDBFF630-77C2-42AF-83D7-B75EC87DF37D}">
      <dgm:prSet/>
      <dgm:spPr/>
      <dgm:t>
        <a:bodyPr/>
        <a:lstStyle/>
        <a:p>
          <a:endParaRPr lang="en-US"/>
        </a:p>
      </dgm:t>
    </dgm:pt>
    <dgm:pt modelId="{2AACF41A-3636-449A-93C2-E9C46E1F116A}" type="sibTrans" cxnId="{FDBFF630-77C2-42AF-83D7-B75EC87DF37D}">
      <dgm:prSet/>
      <dgm:spPr/>
      <dgm:t>
        <a:bodyPr/>
        <a:lstStyle/>
        <a:p>
          <a:endParaRPr lang="en-US"/>
        </a:p>
      </dgm:t>
    </dgm:pt>
    <dgm:pt modelId="{8387CB02-FD6F-4306-BCE1-A83C4AF4CC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Organizations receive full credit for completing the </a:t>
          </a:r>
          <a:r>
            <a:rPr lang="en-US" b="1" dirty="0"/>
            <a:t>How We Listen </a:t>
          </a:r>
          <a:r>
            <a:rPr lang="en-US" dirty="0"/>
            <a:t>survey</a:t>
          </a:r>
        </a:p>
      </dgm:t>
    </dgm:pt>
    <dgm:pt modelId="{F7E8E967-5ED7-455B-B199-08EB0293B0E2}" type="parTrans" cxnId="{6524176D-D410-41CD-AEB5-3BA31D2DE7A6}">
      <dgm:prSet/>
      <dgm:spPr/>
      <dgm:t>
        <a:bodyPr/>
        <a:lstStyle/>
        <a:p>
          <a:endParaRPr lang="en-US"/>
        </a:p>
      </dgm:t>
    </dgm:pt>
    <dgm:pt modelId="{11DF9692-5B69-4CD9-BCE1-CCBD20D9B443}" type="sibTrans" cxnId="{6524176D-D410-41CD-AEB5-3BA31D2DE7A6}">
      <dgm:prSet/>
      <dgm:spPr/>
      <dgm:t>
        <a:bodyPr/>
        <a:lstStyle/>
        <a:p>
          <a:endParaRPr lang="en-US"/>
        </a:p>
      </dgm:t>
    </dgm:pt>
    <dgm:pt modelId="{24DACC81-3965-454B-A966-67A8EC4340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Score for </a:t>
          </a:r>
          <a:r>
            <a:rPr lang="en-US" b="1" dirty="0"/>
            <a:t>Equity Strategies </a:t>
          </a:r>
          <a:r>
            <a:rPr lang="en-US" dirty="0"/>
            <a:t>depends on the number of practices checked (more is better)</a:t>
          </a:r>
        </a:p>
      </dgm:t>
    </dgm:pt>
    <dgm:pt modelId="{31FFE9F0-AB53-4B99-9F46-98960DFE18CC}" type="parTrans" cxnId="{1DF362C4-7354-493C-9229-59BCDA12FC93}">
      <dgm:prSet/>
      <dgm:spPr/>
      <dgm:t>
        <a:bodyPr/>
        <a:lstStyle/>
        <a:p>
          <a:endParaRPr lang="en-US"/>
        </a:p>
      </dgm:t>
    </dgm:pt>
    <dgm:pt modelId="{832E5896-0E35-47F8-879B-31D8A4791F97}" type="sibTrans" cxnId="{1DF362C4-7354-493C-9229-59BCDA12FC93}">
      <dgm:prSet/>
      <dgm:spPr/>
      <dgm:t>
        <a:bodyPr/>
        <a:lstStyle/>
        <a:p>
          <a:endParaRPr lang="en-US"/>
        </a:p>
      </dgm:t>
    </dgm:pt>
    <dgm:pt modelId="{E0199002-C10F-4707-AD8B-A458C8F4931C}">
      <dgm:prSet/>
      <dgm:spPr>
        <a:solidFill>
          <a:srgbClr val="99AFAE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Purpose: To evaluate the nonprofit’s overall culture and commitment to fostering meaningful relationships within its organization and the communities it serves</a:t>
          </a:r>
        </a:p>
      </dgm:t>
    </dgm:pt>
    <dgm:pt modelId="{84C69A94-6228-45EA-B4A8-456935530AD1}" type="parTrans" cxnId="{AF6A06CF-F872-4618-8356-976D80F7426E}">
      <dgm:prSet/>
      <dgm:spPr/>
      <dgm:t>
        <a:bodyPr/>
        <a:lstStyle/>
        <a:p>
          <a:endParaRPr lang="en-US"/>
        </a:p>
      </dgm:t>
    </dgm:pt>
    <dgm:pt modelId="{A5A98C1E-1CC2-4EA5-96D5-7C3ECBBE0451}" type="sibTrans" cxnId="{AF6A06CF-F872-4618-8356-976D80F7426E}">
      <dgm:prSet/>
      <dgm:spPr/>
      <dgm:t>
        <a:bodyPr/>
        <a:lstStyle/>
        <a:p>
          <a:endParaRPr lang="en-US"/>
        </a:p>
      </dgm:t>
    </dgm:pt>
    <dgm:pt modelId="{4DA7E038-3F5E-4EDD-96CF-3FAE02D0D8EC}" type="pres">
      <dgm:prSet presAssocID="{9C3AFC15-3A49-4E55-AB47-FFE782B37331}" presName="root" presStyleCnt="0">
        <dgm:presLayoutVars>
          <dgm:dir/>
          <dgm:resizeHandles val="exact"/>
        </dgm:presLayoutVars>
      </dgm:prSet>
      <dgm:spPr/>
    </dgm:pt>
    <dgm:pt modelId="{03D6A48C-87CD-421D-9BF8-45B36BD91784}" type="pres">
      <dgm:prSet presAssocID="{E0199002-C10F-4707-AD8B-A458C8F4931C}" presName="compNode" presStyleCnt="0"/>
      <dgm:spPr/>
    </dgm:pt>
    <dgm:pt modelId="{CEE5E448-88D2-4DCE-BD13-DEF826815155}" type="pres">
      <dgm:prSet presAssocID="{E0199002-C10F-4707-AD8B-A458C8F4931C}" presName="bgRect" presStyleLbl="bgShp" presStyleIdx="0" presStyleCnt="4"/>
      <dgm:spPr>
        <a:solidFill>
          <a:srgbClr val="99AFAE"/>
        </a:solidFill>
        <a:ln>
          <a:noFill/>
        </a:ln>
      </dgm:spPr>
    </dgm:pt>
    <dgm:pt modelId="{0235F47D-3354-4232-B004-7C6164589234}" type="pres">
      <dgm:prSet presAssocID="{E0199002-C10F-4707-AD8B-A458C8F4931C}" presName="iconRect" presStyleLbl="nod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83C5E62A-FFC4-47E8-80DE-31E511C2374C}" type="pres">
      <dgm:prSet presAssocID="{E0199002-C10F-4707-AD8B-A458C8F4931C}" presName="spaceRect" presStyleCnt="0"/>
      <dgm:spPr/>
    </dgm:pt>
    <dgm:pt modelId="{A0312B6D-B2EC-44CF-ACA6-5BCF3CDC52E6}" type="pres">
      <dgm:prSet presAssocID="{E0199002-C10F-4707-AD8B-A458C8F4931C}" presName="parTx" presStyleLbl="revTx" presStyleIdx="0" presStyleCnt="4">
        <dgm:presLayoutVars>
          <dgm:chMax val="0"/>
          <dgm:chPref val="0"/>
        </dgm:presLayoutVars>
      </dgm:prSet>
      <dgm:spPr/>
    </dgm:pt>
    <dgm:pt modelId="{98500764-4E49-47E9-8441-5F7CD895453D}" type="pres">
      <dgm:prSet presAssocID="{A5A98C1E-1CC2-4EA5-96D5-7C3ECBBE0451}" presName="sibTrans" presStyleCnt="0"/>
      <dgm:spPr/>
    </dgm:pt>
    <dgm:pt modelId="{A5F0EC6E-7FBE-48AC-891A-1E8692F2C1A5}" type="pres">
      <dgm:prSet presAssocID="{165B6ADD-1559-4351-9580-4F1C5EEA7667}" presName="compNode" presStyleCnt="0"/>
      <dgm:spPr/>
    </dgm:pt>
    <dgm:pt modelId="{87C3432B-7F68-495B-953E-AB77FB19F439}" type="pres">
      <dgm:prSet presAssocID="{165B6ADD-1559-4351-9580-4F1C5EEA7667}" presName="bgRect" presStyleLbl="bgShp" presStyleIdx="1" presStyleCnt="4"/>
      <dgm:spPr>
        <a:solidFill>
          <a:srgbClr val="E0C796"/>
        </a:solidFill>
      </dgm:spPr>
    </dgm:pt>
    <dgm:pt modelId="{67AFD58B-42FD-424E-A72C-681784B937B4}" type="pres">
      <dgm:prSet presAssocID="{165B6ADD-1559-4351-9580-4F1C5EEA7667}" presName="iconRect" presStyleLbl="node1" presStyleIdx="1" presStyleCnt="4"/>
      <dgm:spPr>
        <a:blipFill dpi="0"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F3F52E08-3248-4087-AA50-B4652F7EB8A0}" type="pres">
      <dgm:prSet presAssocID="{165B6ADD-1559-4351-9580-4F1C5EEA7667}" presName="spaceRect" presStyleCnt="0"/>
      <dgm:spPr/>
    </dgm:pt>
    <dgm:pt modelId="{40A1CAF3-421A-4A63-9CFA-4F24A2D2A0ED}" type="pres">
      <dgm:prSet presAssocID="{165B6ADD-1559-4351-9580-4F1C5EEA7667}" presName="parTx" presStyleLbl="revTx" presStyleIdx="1" presStyleCnt="4">
        <dgm:presLayoutVars>
          <dgm:chMax val="0"/>
          <dgm:chPref val="0"/>
        </dgm:presLayoutVars>
      </dgm:prSet>
      <dgm:spPr/>
    </dgm:pt>
    <dgm:pt modelId="{30FA221C-612A-452F-9C18-0DF98AAA56EF}" type="pres">
      <dgm:prSet presAssocID="{2AACF41A-3636-449A-93C2-E9C46E1F116A}" presName="sibTrans" presStyleCnt="0"/>
      <dgm:spPr/>
    </dgm:pt>
    <dgm:pt modelId="{6D5DA6BE-6D61-45E3-A4F5-67D157E3F1A7}" type="pres">
      <dgm:prSet presAssocID="{8387CB02-FD6F-4306-BCE1-A83C4AF4CCA1}" presName="compNode" presStyleCnt="0"/>
      <dgm:spPr/>
    </dgm:pt>
    <dgm:pt modelId="{B4F8EF31-409C-46A0-8351-118C694F9FB5}" type="pres">
      <dgm:prSet presAssocID="{8387CB02-FD6F-4306-BCE1-A83C4AF4CCA1}" presName="bgRect" presStyleLbl="bgShp" presStyleIdx="2" presStyleCnt="4"/>
      <dgm:spPr>
        <a:solidFill>
          <a:srgbClr val="99AFAE"/>
        </a:solidFill>
        <a:ln>
          <a:noFill/>
        </a:ln>
      </dgm:spPr>
    </dgm:pt>
    <dgm:pt modelId="{D9F91945-1E60-4C23-97BE-CF6D6816A318}" type="pres">
      <dgm:prSet presAssocID="{8387CB02-FD6F-4306-BCE1-A83C4AF4CCA1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2063C5C-FB52-4B28-9B59-77A58FAE7840}" type="pres">
      <dgm:prSet presAssocID="{8387CB02-FD6F-4306-BCE1-A83C4AF4CCA1}" presName="spaceRect" presStyleCnt="0"/>
      <dgm:spPr/>
    </dgm:pt>
    <dgm:pt modelId="{5BD001AB-C292-4512-B19D-4EEA1AE0AB08}" type="pres">
      <dgm:prSet presAssocID="{8387CB02-FD6F-4306-BCE1-A83C4AF4CCA1}" presName="parTx" presStyleLbl="revTx" presStyleIdx="2" presStyleCnt="4">
        <dgm:presLayoutVars>
          <dgm:chMax val="0"/>
          <dgm:chPref val="0"/>
        </dgm:presLayoutVars>
      </dgm:prSet>
      <dgm:spPr/>
    </dgm:pt>
    <dgm:pt modelId="{95BBE5B0-D595-4792-BB05-5714BEBC7933}" type="pres">
      <dgm:prSet presAssocID="{11DF9692-5B69-4CD9-BCE1-CCBD20D9B443}" presName="sibTrans" presStyleCnt="0"/>
      <dgm:spPr/>
    </dgm:pt>
    <dgm:pt modelId="{195E135D-3FFF-4093-9241-01C98A477C96}" type="pres">
      <dgm:prSet presAssocID="{24DACC81-3965-454B-A966-67A8EC4340C3}" presName="compNode" presStyleCnt="0"/>
      <dgm:spPr/>
    </dgm:pt>
    <dgm:pt modelId="{E990AFC4-4B2E-44AA-ACC5-97E167B9A05A}" type="pres">
      <dgm:prSet presAssocID="{24DACC81-3965-454B-A966-67A8EC4340C3}" presName="bgRect" presStyleLbl="bgShp" presStyleIdx="3" presStyleCnt="4"/>
      <dgm:spPr>
        <a:solidFill>
          <a:srgbClr val="E0C796"/>
        </a:solidFill>
        <a:ln>
          <a:noFill/>
        </a:ln>
      </dgm:spPr>
    </dgm:pt>
    <dgm:pt modelId="{751BCEAF-C143-46B4-874D-854092EE68EF}" type="pres">
      <dgm:prSet presAssocID="{24DACC81-3965-454B-A966-67A8EC4340C3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72B5D36A-2B08-4E5F-9130-2058BD6EB5D1}" type="pres">
      <dgm:prSet presAssocID="{24DACC81-3965-454B-A966-67A8EC4340C3}" presName="spaceRect" presStyleCnt="0"/>
      <dgm:spPr/>
    </dgm:pt>
    <dgm:pt modelId="{ADC3FD18-FE00-42E6-B800-0C72109B957E}" type="pres">
      <dgm:prSet presAssocID="{24DACC81-3965-454B-A966-67A8EC4340C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E3EFB19-A820-44DA-BB2E-1CD34E7DD20C}" type="presOf" srcId="{24DACC81-3965-454B-A966-67A8EC4340C3}" destId="{ADC3FD18-FE00-42E6-B800-0C72109B957E}" srcOrd="0" destOrd="0" presId="urn:microsoft.com/office/officeart/2018/2/layout/IconVerticalSolidList"/>
    <dgm:cxn modelId="{42DDB427-B8B6-4417-8FF5-F10B63F15A0D}" type="presOf" srcId="{9C3AFC15-3A49-4E55-AB47-FFE782B37331}" destId="{4DA7E038-3F5E-4EDD-96CF-3FAE02D0D8EC}" srcOrd="0" destOrd="0" presId="urn:microsoft.com/office/officeart/2018/2/layout/IconVerticalSolidList"/>
    <dgm:cxn modelId="{FDBFF630-77C2-42AF-83D7-B75EC87DF37D}" srcId="{9C3AFC15-3A49-4E55-AB47-FFE782B37331}" destId="{165B6ADD-1559-4351-9580-4F1C5EEA7667}" srcOrd="1" destOrd="0" parTransId="{699ED867-7456-4414-B6D6-23AAADD49E54}" sibTransId="{2AACF41A-3636-449A-93C2-E9C46E1F116A}"/>
    <dgm:cxn modelId="{6524176D-D410-41CD-AEB5-3BA31D2DE7A6}" srcId="{9C3AFC15-3A49-4E55-AB47-FFE782B37331}" destId="{8387CB02-FD6F-4306-BCE1-A83C4AF4CCA1}" srcOrd="2" destOrd="0" parTransId="{F7E8E967-5ED7-455B-B199-08EB0293B0E2}" sibTransId="{11DF9692-5B69-4CD9-BCE1-CCBD20D9B443}"/>
    <dgm:cxn modelId="{A8307094-5A72-4487-B8A3-78B2CC129248}" type="presOf" srcId="{E0199002-C10F-4707-AD8B-A458C8F4931C}" destId="{A0312B6D-B2EC-44CF-ACA6-5BCF3CDC52E6}" srcOrd="0" destOrd="0" presId="urn:microsoft.com/office/officeart/2018/2/layout/IconVerticalSolidList"/>
    <dgm:cxn modelId="{70767DA6-F6B7-4CDC-B9C8-A7C2F47E5115}" type="presOf" srcId="{8387CB02-FD6F-4306-BCE1-A83C4AF4CCA1}" destId="{5BD001AB-C292-4512-B19D-4EEA1AE0AB08}" srcOrd="0" destOrd="0" presId="urn:microsoft.com/office/officeart/2018/2/layout/IconVerticalSolidList"/>
    <dgm:cxn modelId="{33843ABA-7AE3-4223-8F67-39411A014D9A}" type="presOf" srcId="{165B6ADD-1559-4351-9580-4F1C5EEA7667}" destId="{40A1CAF3-421A-4A63-9CFA-4F24A2D2A0ED}" srcOrd="0" destOrd="0" presId="urn:microsoft.com/office/officeart/2018/2/layout/IconVerticalSolidList"/>
    <dgm:cxn modelId="{1DF362C4-7354-493C-9229-59BCDA12FC93}" srcId="{9C3AFC15-3A49-4E55-AB47-FFE782B37331}" destId="{24DACC81-3965-454B-A966-67A8EC4340C3}" srcOrd="3" destOrd="0" parTransId="{31FFE9F0-AB53-4B99-9F46-98960DFE18CC}" sibTransId="{832E5896-0E35-47F8-879B-31D8A4791F97}"/>
    <dgm:cxn modelId="{AF6A06CF-F872-4618-8356-976D80F7426E}" srcId="{9C3AFC15-3A49-4E55-AB47-FFE782B37331}" destId="{E0199002-C10F-4707-AD8B-A458C8F4931C}" srcOrd="0" destOrd="0" parTransId="{84C69A94-6228-45EA-B4A8-456935530AD1}" sibTransId="{A5A98C1E-1CC2-4EA5-96D5-7C3ECBBE0451}"/>
    <dgm:cxn modelId="{4B33E525-8498-4568-8842-73127D116F7F}" type="presParOf" srcId="{4DA7E038-3F5E-4EDD-96CF-3FAE02D0D8EC}" destId="{03D6A48C-87CD-421D-9BF8-45B36BD91784}" srcOrd="0" destOrd="0" presId="urn:microsoft.com/office/officeart/2018/2/layout/IconVerticalSolidList"/>
    <dgm:cxn modelId="{AC6A7B15-91F1-4FD0-A458-D832DC945940}" type="presParOf" srcId="{03D6A48C-87CD-421D-9BF8-45B36BD91784}" destId="{CEE5E448-88D2-4DCE-BD13-DEF826815155}" srcOrd="0" destOrd="0" presId="urn:microsoft.com/office/officeart/2018/2/layout/IconVerticalSolidList"/>
    <dgm:cxn modelId="{B8B534D6-689E-4141-B0F6-61683B9F22AF}" type="presParOf" srcId="{03D6A48C-87CD-421D-9BF8-45B36BD91784}" destId="{0235F47D-3354-4232-B004-7C6164589234}" srcOrd="1" destOrd="0" presId="urn:microsoft.com/office/officeart/2018/2/layout/IconVerticalSolidList"/>
    <dgm:cxn modelId="{020C4A9F-A659-4DE5-B448-C052AE6EA5BD}" type="presParOf" srcId="{03D6A48C-87CD-421D-9BF8-45B36BD91784}" destId="{83C5E62A-FFC4-47E8-80DE-31E511C2374C}" srcOrd="2" destOrd="0" presId="urn:microsoft.com/office/officeart/2018/2/layout/IconVerticalSolidList"/>
    <dgm:cxn modelId="{FEA17826-3E0A-42C5-8D0D-8E7B838065C3}" type="presParOf" srcId="{03D6A48C-87CD-421D-9BF8-45B36BD91784}" destId="{A0312B6D-B2EC-44CF-ACA6-5BCF3CDC52E6}" srcOrd="3" destOrd="0" presId="urn:microsoft.com/office/officeart/2018/2/layout/IconVerticalSolidList"/>
    <dgm:cxn modelId="{FA0C0395-8E1E-42B1-879E-65B31DFED666}" type="presParOf" srcId="{4DA7E038-3F5E-4EDD-96CF-3FAE02D0D8EC}" destId="{98500764-4E49-47E9-8441-5F7CD895453D}" srcOrd="1" destOrd="0" presId="urn:microsoft.com/office/officeart/2018/2/layout/IconVerticalSolidList"/>
    <dgm:cxn modelId="{404F2724-4A4B-41FD-9AA1-903743237A6D}" type="presParOf" srcId="{4DA7E038-3F5E-4EDD-96CF-3FAE02D0D8EC}" destId="{A5F0EC6E-7FBE-48AC-891A-1E8692F2C1A5}" srcOrd="2" destOrd="0" presId="urn:microsoft.com/office/officeart/2018/2/layout/IconVerticalSolidList"/>
    <dgm:cxn modelId="{BDAA60E8-5B17-43B9-AB71-8E63873B5598}" type="presParOf" srcId="{A5F0EC6E-7FBE-48AC-891A-1E8692F2C1A5}" destId="{87C3432B-7F68-495B-953E-AB77FB19F439}" srcOrd="0" destOrd="0" presId="urn:microsoft.com/office/officeart/2018/2/layout/IconVerticalSolidList"/>
    <dgm:cxn modelId="{84297F3F-DCEE-45E0-8830-A291397C4402}" type="presParOf" srcId="{A5F0EC6E-7FBE-48AC-891A-1E8692F2C1A5}" destId="{67AFD58B-42FD-424E-A72C-681784B937B4}" srcOrd="1" destOrd="0" presId="urn:microsoft.com/office/officeart/2018/2/layout/IconVerticalSolidList"/>
    <dgm:cxn modelId="{2A5762E1-4EE3-4086-A341-FFE4CABC3626}" type="presParOf" srcId="{A5F0EC6E-7FBE-48AC-891A-1E8692F2C1A5}" destId="{F3F52E08-3248-4087-AA50-B4652F7EB8A0}" srcOrd="2" destOrd="0" presId="urn:microsoft.com/office/officeart/2018/2/layout/IconVerticalSolidList"/>
    <dgm:cxn modelId="{BA25ECB1-A891-4B94-9C75-86690D798950}" type="presParOf" srcId="{A5F0EC6E-7FBE-48AC-891A-1E8692F2C1A5}" destId="{40A1CAF3-421A-4A63-9CFA-4F24A2D2A0ED}" srcOrd="3" destOrd="0" presId="urn:microsoft.com/office/officeart/2018/2/layout/IconVerticalSolidList"/>
    <dgm:cxn modelId="{EE788EF2-9C55-491F-AA73-68F5CA7BC011}" type="presParOf" srcId="{4DA7E038-3F5E-4EDD-96CF-3FAE02D0D8EC}" destId="{30FA221C-612A-452F-9C18-0DF98AAA56EF}" srcOrd="3" destOrd="0" presId="urn:microsoft.com/office/officeart/2018/2/layout/IconVerticalSolidList"/>
    <dgm:cxn modelId="{5180A619-77B9-4BAD-9A79-28E788FB907B}" type="presParOf" srcId="{4DA7E038-3F5E-4EDD-96CF-3FAE02D0D8EC}" destId="{6D5DA6BE-6D61-45E3-A4F5-67D157E3F1A7}" srcOrd="4" destOrd="0" presId="urn:microsoft.com/office/officeart/2018/2/layout/IconVerticalSolidList"/>
    <dgm:cxn modelId="{C5DFB548-1DF9-4D76-B5BD-657A84C7E529}" type="presParOf" srcId="{6D5DA6BE-6D61-45E3-A4F5-67D157E3F1A7}" destId="{B4F8EF31-409C-46A0-8351-118C694F9FB5}" srcOrd="0" destOrd="0" presId="urn:microsoft.com/office/officeart/2018/2/layout/IconVerticalSolidList"/>
    <dgm:cxn modelId="{B89C6C89-8758-4639-9E02-61941BE2E226}" type="presParOf" srcId="{6D5DA6BE-6D61-45E3-A4F5-67D157E3F1A7}" destId="{D9F91945-1E60-4C23-97BE-CF6D6816A318}" srcOrd="1" destOrd="0" presId="urn:microsoft.com/office/officeart/2018/2/layout/IconVerticalSolidList"/>
    <dgm:cxn modelId="{A22985D4-8BDF-4618-95C6-E57A054916AE}" type="presParOf" srcId="{6D5DA6BE-6D61-45E3-A4F5-67D157E3F1A7}" destId="{92063C5C-FB52-4B28-9B59-77A58FAE7840}" srcOrd="2" destOrd="0" presId="urn:microsoft.com/office/officeart/2018/2/layout/IconVerticalSolidList"/>
    <dgm:cxn modelId="{985308D6-929D-4066-8247-6E1E9E76D046}" type="presParOf" srcId="{6D5DA6BE-6D61-45E3-A4F5-67D157E3F1A7}" destId="{5BD001AB-C292-4512-B19D-4EEA1AE0AB08}" srcOrd="3" destOrd="0" presId="urn:microsoft.com/office/officeart/2018/2/layout/IconVerticalSolidList"/>
    <dgm:cxn modelId="{E571620B-0385-4985-830A-53FE124E0A2C}" type="presParOf" srcId="{4DA7E038-3F5E-4EDD-96CF-3FAE02D0D8EC}" destId="{95BBE5B0-D595-4792-BB05-5714BEBC7933}" srcOrd="5" destOrd="0" presId="urn:microsoft.com/office/officeart/2018/2/layout/IconVerticalSolidList"/>
    <dgm:cxn modelId="{6C850354-0AA4-489F-B1C0-4E829DF94070}" type="presParOf" srcId="{4DA7E038-3F5E-4EDD-96CF-3FAE02D0D8EC}" destId="{195E135D-3FFF-4093-9241-01C98A477C96}" srcOrd="6" destOrd="0" presId="urn:microsoft.com/office/officeart/2018/2/layout/IconVerticalSolidList"/>
    <dgm:cxn modelId="{F82AF38D-B198-4F56-8259-EE750C844318}" type="presParOf" srcId="{195E135D-3FFF-4093-9241-01C98A477C96}" destId="{E990AFC4-4B2E-44AA-ACC5-97E167B9A05A}" srcOrd="0" destOrd="0" presId="urn:microsoft.com/office/officeart/2018/2/layout/IconVerticalSolidList"/>
    <dgm:cxn modelId="{8147759E-7822-4A00-9F01-518C475523E2}" type="presParOf" srcId="{195E135D-3FFF-4093-9241-01C98A477C96}" destId="{751BCEAF-C143-46B4-874D-854092EE68EF}" srcOrd="1" destOrd="0" presId="urn:microsoft.com/office/officeart/2018/2/layout/IconVerticalSolidList"/>
    <dgm:cxn modelId="{807D86D8-DF5A-48C6-85F6-8340C9C35D15}" type="presParOf" srcId="{195E135D-3FFF-4093-9241-01C98A477C96}" destId="{72B5D36A-2B08-4E5F-9130-2058BD6EB5D1}" srcOrd="2" destOrd="0" presId="urn:microsoft.com/office/officeart/2018/2/layout/IconVerticalSolidList"/>
    <dgm:cxn modelId="{79F065C4-5DF3-4ED6-A14A-1CC4E1FE6D51}" type="presParOf" srcId="{195E135D-3FFF-4093-9241-01C98A477C96}" destId="{ADC3FD18-FE00-42E6-B800-0C72109B95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36858B-85BF-43B8-AD82-85F021A408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AB4FC-54E4-4CBB-B9FF-E5A07A5554B8}">
      <dgm:prSet phldrT="[Text]" phldr="0"/>
      <dgm:spPr>
        <a:solidFill>
          <a:srgbClr val="394155"/>
        </a:solidFill>
      </dgm:spPr>
      <dgm:t>
        <a:bodyPr/>
        <a:lstStyle/>
        <a:p>
          <a:r>
            <a:rPr lang="en-US" dirty="0"/>
            <a:t>Arts &amp; Culture</a:t>
          </a:r>
        </a:p>
      </dgm:t>
    </dgm:pt>
    <dgm:pt modelId="{B6C2B566-A051-4779-8A2F-3E18C54DB56B}" type="parTrans" cxnId="{DC23B5CB-7269-4F2E-91F6-B20966F8CE01}">
      <dgm:prSet/>
      <dgm:spPr/>
      <dgm:t>
        <a:bodyPr/>
        <a:lstStyle/>
        <a:p>
          <a:endParaRPr lang="en-US"/>
        </a:p>
      </dgm:t>
    </dgm:pt>
    <dgm:pt modelId="{26AA8D05-A907-48D0-967C-4B44CCF87E9B}" type="sibTrans" cxnId="{DC23B5CB-7269-4F2E-91F6-B20966F8CE01}">
      <dgm:prSet/>
      <dgm:spPr/>
      <dgm:t>
        <a:bodyPr/>
        <a:lstStyle/>
        <a:p>
          <a:endParaRPr lang="en-US"/>
        </a:p>
      </dgm:t>
    </dgm:pt>
    <dgm:pt modelId="{48CCC545-841C-4F1C-AE46-C55A70D2F303}">
      <dgm:prSet phldrT="[Text]" phldr="0"/>
      <dgm:spPr>
        <a:solidFill>
          <a:srgbClr val="C1A686"/>
        </a:solidFill>
      </dgm:spPr>
      <dgm:t>
        <a:bodyPr/>
        <a:lstStyle/>
        <a:p>
          <a:r>
            <a:rPr lang="en-US" dirty="0"/>
            <a:t>Community and Economic Development</a:t>
          </a:r>
        </a:p>
      </dgm:t>
    </dgm:pt>
    <dgm:pt modelId="{93290DCA-D223-4013-AB93-BB5677F73A8F}" type="parTrans" cxnId="{83E11FED-00DE-4219-81FD-BCC2A1210585}">
      <dgm:prSet/>
      <dgm:spPr/>
      <dgm:t>
        <a:bodyPr/>
        <a:lstStyle/>
        <a:p>
          <a:endParaRPr lang="en-US"/>
        </a:p>
      </dgm:t>
    </dgm:pt>
    <dgm:pt modelId="{BD769B8C-5C32-430B-9AE6-BFD16C39674A}" type="sibTrans" cxnId="{83E11FED-00DE-4219-81FD-BCC2A1210585}">
      <dgm:prSet/>
      <dgm:spPr/>
      <dgm:t>
        <a:bodyPr/>
        <a:lstStyle/>
        <a:p>
          <a:endParaRPr lang="en-US"/>
        </a:p>
      </dgm:t>
    </dgm:pt>
    <dgm:pt modelId="{9ABB305E-87AB-4866-85AA-F46F5BB4DB25}">
      <dgm:prSet phldrT="[Text]" phldr="0"/>
      <dgm:spPr>
        <a:solidFill>
          <a:srgbClr val="99AFAE"/>
        </a:solidFill>
      </dgm:spPr>
      <dgm:t>
        <a:bodyPr/>
        <a:lstStyle/>
        <a:p>
          <a:r>
            <a:rPr lang="en-US" dirty="0"/>
            <a:t>Disaster Management</a:t>
          </a:r>
        </a:p>
      </dgm:t>
    </dgm:pt>
    <dgm:pt modelId="{ECDD6AD2-801C-4D6E-A0DD-B0A2ABEE1A84}" type="parTrans" cxnId="{CACDD7D0-E1EE-4BB0-A6A3-168FFD6ED361}">
      <dgm:prSet/>
      <dgm:spPr/>
      <dgm:t>
        <a:bodyPr/>
        <a:lstStyle/>
        <a:p>
          <a:endParaRPr lang="en-US"/>
        </a:p>
      </dgm:t>
    </dgm:pt>
    <dgm:pt modelId="{7687FF13-991C-4078-96CA-5EE182C5EA9C}" type="sibTrans" cxnId="{CACDD7D0-E1EE-4BB0-A6A3-168FFD6ED361}">
      <dgm:prSet/>
      <dgm:spPr/>
      <dgm:t>
        <a:bodyPr/>
        <a:lstStyle/>
        <a:p>
          <a:endParaRPr lang="en-US"/>
        </a:p>
      </dgm:t>
    </dgm:pt>
    <dgm:pt modelId="{7D87C2E2-D60E-48A5-8025-C9CBE3326642}">
      <dgm:prSet phldrT="[Text]" phldr="0"/>
      <dgm:spPr>
        <a:solidFill>
          <a:srgbClr val="54732F"/>
        </a:solidFill>
      </dgm:spPr>
      <dgm:t>
        <a:bodyPr/>
        <a:lstStyle/>
        <a:p>
          <a:r>
            <a:rPr lang="en-US" dirty="0"/>
            <a:t>Diversity, Equity, Inclusion and Accessibility</a:t>
          </a:r>
        </a:p>
      </dgm:t>
    </dgm:pt>
    <dgm:pt modelId="{8E19B9F5-0637-454D-9664-D7D6EB33AA5F}" type="parTrans" cxnId="{182B870D-A9FE-4611-BA55-C6A38CE3AF63}">
      <dgm:prSet/>
      <dgm:spPr/>
      <dgm:t>
        <a:bodyPr/>
        <a:lstStyle/>
        <a:p>
          <a:endParaRPr lang="en-US"/>
        </a:p>
      </dgm:t>
    </dgm:pt>
    <dgm:pt modelId="{BA115C52-1797-4AC7-BF5A-C712DE11E09A}" type="sibTrans" cxnId="{182B870D-A9FE-4611-BA55-C6A38CE3AF63}">
      <dgm:prSet/>
      <dgm:spPr/>
      <dgm:t>
        <a:bodyPr/>
        <a:lstStyle/>
        <a:p>
          <a:endParaRPr lang="en-US"/>
        </a:p>
      </dgm:t>
    </dgm:pt>
    <dgm:pt modelId="{8699743F-3B83-42BB-BE2B-2D576585850A}">
      <dgm:prSet phldrT="[Text]" phldr="0"/>
      <dgm:spPr>
        <a:solidFill>
          <a:srgbClr val="985725"/>
        </a:solidFill>
      </dgm:spPr>
      <dgm:t>
        <a:bodyPr/>
        <a:lstStyle/>
        <a:p>
          <a:r>
            <a:rPr lang="en-US" dirty="0"/>
            <a:t>Education</a:t>
          </a:r>
        </a:p>
      </dgm:t>
    </dgm:pt>
    <dgm:pt modelId="{58B21717-E841-4C09-90A6-ABDAF43CB987}" type="parTrans" cxnId="{16966F48-FC8B-41AB-820E-AA3D15FA668C}">
      <dgm:prSet/>
      <dgm:spPr/>
      <dgm:t>
        <a:bodyPr/>
        <a:lstStyle/>
        <a:p>
          <a:endParaRPr lang="en-US"/>
        </a:p>
      </dgm:t>
    </dgm:pt>
    <dgm:pt modelId="{BB773AD3-0EA2-4516-BE61-737E13406F35}" type="sibTrans" cxnId="{16966F48-FC8B-41AB-820E-AA3D15FA668C}">
      <dgm:prSet/>
      <dgm:spPr/>
      <dgm:t>
        <a:bodyPr/>
        <a:lstStyle/>
        <a:p>
          <a:endParaRPr lang="en-US"/>
        </a:p>
      </dgm:t>
    </dgm:pt>
    <dgm:pt modelId="{49AF710F-F1E4-4E04-A44F-A50CD588013F}">
      <dgm:prSet phldrT="[Text]" phldr="0"/>
      <dgm:spPr>
        <a:solidFill>
          <a:srgbClr val="985725"/>
        </a:solidFill>
      </dgm:spPr>
      <dgm:t>
        <a:bodyPr/>
        <a:lstStyle/>
        <a:p>
          <a:r>
            <a:rPr lang="en-US" dirty="0"/>
            <a:t>Environment and Sustainability</a:t>
          </a:r>
        </a:p>
      </dgm:t>
    </dgm:pt>
    <dgm:pt modelId="{A6C65AEC-7FBF-4788-AED0-C589FDFAF50A}" type="parTrans" cxnId="{655D1C3C-1BCE-453F-8727-C9096C82F8FF}">
      <dgm:prSet/>
      <dgm:spPr/>
      <dgm:t>
        <a:bodyPr/>
        <a:lstStyle/>
        <a:p>
          <a:endParaRPr lang="en-US"/>
        </a:p>
      </dgm:t>
    </dgm:pt>
    <dgm:pt modelId="{D6CB22CD-574C-45F6-A6D6-492D07F90A49}" type="sibTrans" cxnId="{655D1C3C-1BCE-453F-8727-C9096C82F8FF}">
      <dgm:prSet/>
      <dgm:spPr/>
      <dgm:t>
        <a:bodyPr/>
        <a:lstStyle/>
        <a:p>
          <a:endParaRPr lang="en-US"/>
        </a:p>
      </dgm:t>
    </dgm:pt>
    <dgm:pt modelId="{2D0EBB77-BCE9-4479-B0D5-1C275CA5145F}">
      <dgm:prSet phldrT="[Text]" phldr="0"/>
      <dgm:spPr>
        <a:solidFill>
          <a:srgbClr val="54732F"/>
        </a:solidFill>
      </dgm:spPr>
      <dgm:t>
        <a:bodyPr/>
        <a:lstStyle/>
        <a:p>
          <a:r>
            <a:rPr lang="en-US" dirty="0"/>
            <a:t>Food Security</a:t>
          </a:r>
        </a:p>
      </dgm:t>
    </dgm:pt>
    <dgm:pt modelId="{D90FD880-EAA0-4F8B-B303-4CED29F117AA}" type="parTrans" cxnId="{D94B1B37-1469-4BF8-B1C3-FBB7FDDB1CD8}">
      <dgm:prSet/>
      <dgm:spPr/>
      <dgm:t>
        <a:bodyPr/>
        <a:lstStyle/>
        <a:p>
          <a:endParaRPr lang="en-US"/>
        </a:p>
      </dgm:t>
    </dgm:pt>
    <dgm:pt modelId="{2F34C389-326E-4343-8120-FC4679DFFC5C}" type="sibTrans" cxnId="{D94B1B37-1469-4BF8-B1C3-FBB7FDDB1CD8}">
      <dgm:prSet/>
      <dgm:spPr/>
      <dgm:t>
        <a:bodyPr/>
        <a:lstStyle/>
        <a:p>
          <a:endParaRPr lang="en-US"/>
        </a:p>
      </dgm:t>
    </dgm:pt>
    <dgm:pt modelId="{99B85BD7-4614-48CD-8D6B-319A2AAC329A}">
      <dgm:prSet phldrT="[Text]" phldr="0"/>
      <dgm:spPr>
        <a:solidFill>
          <a:srgbClr val="394155"/>
        </a:solidFill>
      </dgm:spPr>
      <dgm:t>
        <a:bodyPr/>
        <a:lstStyle/>
        <a:p>
          <a:r>
            <a:rPr lang="en-US" dirty="0"/>
            <a:t>Housing &amp; Human Services</a:t>
          </a:r>
        </a:p>
      </dgm:t>
    </dgm:pt>
    <dgm:pt modelId="{53110C98-F4C4-4CF7-9D81-5C4DCF05CFDF}" type="parTrans" cxnId="{20BD87D8-3191-4A23-967C-F5D5E84F607A}">
      <dgm:prSet/>
      <dgm:spPr/>
      <dgm:t>
        <a:bodyPr/>
        <a:lstStyle/>
        <a:p>
          <a:endParaRPr lang="en-US"/>
        </a:p>
      </dgm:t>
    </dgm:pt>
    <dgm:pt modelId="{99BC08ED-A2B3-4BC6-A79E-2805BC71FFD4}" type="sibTrans" cxnId="{20BD87D8-3191-4A23-967C-F5D5E84F607A}">
      <dgm:prSet/>
      <dgm:spPr/>
      <dgm:t>
        <a:bodyPr/>
        <a:lstStyle/>
        <a:p>
          <a:endParaRPr lang="en-US"/>
        </a:p>
      </dgm:t>
    </dgm:pt>
    <dgm:pt modelId="{7E431092-E562-48FC-8DEE-4CA8695FCD99}">
      <dgm:prSet phldrT="[Text]" phldr="0"/>
      <dgm:spPr>
        <a:solidFill>
          <a:srgbClr val="C1A686"/>
        </a:solidFill>
      </dgm:spPr>
      <dgm:t>
        <a:bodyPr/>
        <a:lstStyle/>
        <a:p>
          <a:r>
            <a:rPr lang="en-US" dirty="0"/>
            <a:t>Youth</a:t>
          </a:r>
        </a:p>
      </dgm:t>
    </dgm:pt>
    <dgm:pt modelId="{653E73C2-7CB1-45FC-971A-BDDC225CB9B6}" type="parTrans" cxnId="{3D544781-E9B8-4415-9E8F-494B2084C2BC}">
      <dgm:prSet/>
      <dgm:spPr/>
      <dgm:t>
        <a:bodyPr/>
        <a:lstStyle/>
        <a:p>
          <a:endParaRPr lang="en-US"/>
        </a:p>
      </dgm:t>
    </dgm:pt>
    <dgm:pt modelId="{FD518ECA-F374-45E4-B099-4751D05C3653}" type="sibTrans" cxnId="{3D544781-E9B8-4415-9E8F-494B2084C2BC}">
      <dgm:prSet/>
      <dgm:spPr/>
      <dgm:t>
        <a:bodyPr/>
        <a:lstStyle/>
        <a:p>
          <a:endParaRPr lang="en-US"/>
        </a:p>
      </dgm:t>
    </dgm:pt>
    <dgm:pt modelId="{F311BB61-E0DF-4B1D-8DD4-BB3209A4A013}">
      <dgm:prSet phldrT="[Text]" phldr="0"/>
      <dgm:spPr>
        <a:solidFill>
          <a:srgbClr val="99AFAE"/>
        </a:solidFill>
      </dgm:spPr>
      <dgm:t>
        <a:bodyPr/>
        <a:lstStyle/>
        <a:p>
          <a:r>
            <a:rPr lang="en-US" dirty="0"/>
            <a:t>Public Safety</a:t>
          </a:r>
        </a:p>
      </dgm:t>
    </dgm:pt>
    <dgm:pt modelId="{18B5E95E-22BA-4699-AC13-BAA95D366B22}" type="parTrans" cxnId="{C90C0065-379C-424B-958E-6835C67AC152}">
      <dgm:prSet/>
      <dgm:spPr/>
      <dgm:t>
        <a:bodyPr/>
        <a:lstStyle/>
        <a:p>
          <a:endParaRPr lang="en-US"/>
        </a:p>
      </dgm:t>
    </dgm:pt>
    <dgm:pt modelId="{0AE55E07-C50F-43BA-9904-1A43C92599D9}" type="sibTrans" cxnId="{C90C0065-379C-424B-958E-6835C67AC152}">
      <dgm:prSet/>
      <dgm:spPr/>
      <dgm:t>
        <a:bodyPr/>
        <a:lstStyle/>
        <a:p>
          <a:endParaRPr lang="en-US"/>
        </a:p>
      </dgm:t>
    </dgm:pt>
    <dgm:pt modelId="{8ED90E8B-AECB-4DC3-A493-50270165D50B}" type="pres">
      <dgm:prSet presAssocID="{E736858B-85BF-43B8-AD82-85F021A40813}" presName="diagram" presStyleCnt="0">
        <dgm:presLayoutVars>
          <dgm:dir/>
          <dgm:resizeHandles val="exact"/>
        </dgm:presLayoutVars>
      </dgm:prSet>
      <dgm:spPr/>
    </dgm:pt>
    <dgm:pt modelId="{569511A9-76C3-4ACF-A738-44E39997BB6D}" type="pres">
      <dgm:prSet presAssocID="{BDDAB4FC-54E4-4CBB-B9FF-E5A07A5554B8}" presName="node" presStyleLbl="node1" presStyleIdx="0" presStyleCnt="10">
        <dgm:presLayoutVars>
          <dgm:bulletEnabled val="1"/>
        </dgm:presLayoutVars>
      </dgm:prSet>
      <dgm:spPr/>
    </dgm:pt>
    <dgm:pt modelId="{ED6AB334-4FBF-4ABA-86B9-EE31EBE384B5}" type="pres">
      <dgm:prSet presAssocID="{26AA8D05-A907-48D0-967C-4B44CCF87E9B}" presName="sibTrans" presStyleCnt="0"/>
      <dgm:spPr/>
    </dgm:pt>
    <dgm:pt modelId="{7CB0FDA3-2628-4EC8-A08F-A8C67A6A763E}" type="pres">
      <dgm:prSet presAssocID="{48CCC545-841C-4F1C-AE46-C55A70D2F303}" presName="node" presStyleLbl="node1" presStyleIdx="1" presStyleCnt="10">
        <dgm:presLayoutVars>
          <dgm:bulletEnabled val="1"/>
        </dgm:presLayoutVars>
      </dgm:prSet>
      <dgm:spPr/>
    </dgm:pt>
    <dgm:pt modelId="{4EFA5B83-E306-47B9-8D0B-5277654A28D1}" type="pres">
      <dgm:prSet presAssocID="{BD769B8C-5C32-430B-9AE6-BFD16C39674A}" presName="sibTrans" presStyleCnt="0"/>
      <dgm:spPr/>
    </dgm:pt>
    <dgm:pt modelId="{08634609-D174-4D57-AA31-E77F9FA4A2BE}" type="pres">
      <dgm:prSet presAssocID="{9ABB305E-87AB-4866-85AA-F46F5BB4DB25}" presName="node" presStyleLbl="node1" presStyleIdx="2" presStyleCnt="10">
        <dgm:presLayoutVars>
          <dgm:bulletEnabled val="1"/>
        </dgm:presLayoutVars>
      </dgm:prSet>
      <dgm:spPr/>
    </dgm:pt>
    <dgm:pt modelId="{B6BAC7ED-100E-46A0-AF09-BE0E42686244}" type="pres">
      <dgm:prSet presAssocID="{7687FF13-991C-4078-96CA-5EE182C5EA9C}" presName="sibTrans" presStyleCnt="0"/>
      <dgm:spPr/>
    </dgm:pt>
    <dgm:pt modelId="{68155200-92C0-443E-84EA-E1373525EB74}" type="pres">
      <dgm:prSet presAssocID="{7D87C2E2-D60E-48A5-8025-C9CBE3326642}" presName="node" presStyleLbl="node1" presStyleIdx="3" presStyleCnt="10">
        <dgm:presLayoutVars>
          <dgm:bulletEnabled val="1"/>
        </dgm:presLayoutVars>
      </dgm:prSet>
      <dgm:spPr/>
    </dgm:pt>
    <dgm:pt modelId="{0BAEB9C9-B17D-4686-A523-6C0FB20B7611}" type="pres">
      <dgm:prSet presAssocID="{BA115C52-1797-4AC7-BF5A-C712DE11E09A}" presName="sibTrans" presStyleCnt="0"/>
      <dgm:spPr/>
    </dgm:pt>
    <dgm:pt modelId="{89E9681E-7CFC-4588-853B-CF57F9401CAB}" type="pres">
      <dgm:prSet presAssocID="{8699743F-3B83-42BB-BE2B-2D576585850A}" presName="node" presStyleLbl="node1" presStyleIdx="4" presStyleCnt="10">
        <dgm:presLayoutVars>
          <dgm:bulletEnabled val="1"/>
        </dgm:presLayoutVars>
      </dgm:prSet>
      <dgm:spPr/>
    </dgm:pt>
    <dgm:pt modelId="{11539996-FA18-4E55-8D9F-0774C50858DC}" type="pres">
      <dgm:prSet presAssocID="{BB773AD3-0EA2-4516-BE61-737E13406F35}" presName="sibTrans" presStyleCnt="0"/>
      <dgm:spPr/>
    </dgm:pt>
    <dgm:pt modelId="{F57AD7A3-B02F-46AA-8119-9025A2E3ACBE}" type="pres">
      <dgm:prSet presAssocID="{49AF710F-F1E4-4E04-A44F-A50CD588013F}" presName="node" presStyleLbl="node1" presStyleIdx="5" presStyleCnt="10">
        <dgm:presLayoutVars>
          <dgm:bulletEnabled val="1"/>
        </dgm:presLayoutVars>
      </dgm:prSet>
      <dgm:spPr/>
    </dgm:pt>
    <dgm:pt modelId="{955918BB-EF71-4E83-86A0-70A613169D61}" type="pres">
      <dgm:prSet presAssocID="{D6CB22CD-574C-45F6-A6D6-492D07F90A49}" presName="sibTrans" presStyleCnt="0"/>
      <dgm:spPr/>
    </dgm:pt>
    <dgm:pt modelId="{A79FA9D2-DE2B-470B-BBC1-AC9E2742526C}" type="pres">
      <dgm:prSet presAssocID="{2D0EBB77-BCE9-4479-B0D5-1C275CA5145F}" presName="node" presStyleLbl="node1" presStyleIdx="6" presStyleCnt="10">
        <dgm:presLayoutVars>
          <dgm:bulletEnabled val="1"/>
        </dgm:presLayoutVars>
      </dgm:prSet>
      <dgm:spPr/>
    </dgm:pt>
    <dgm:pt modelId="{02F90692-6C8E-4FE3-A428-F3E83636A674}" type="pres">
      <dgm:prSet presAssocID="{2F34C389-326E-4343-8120-FC4679DFFC5C}" presName="sibTrans" presStyleCnt="0"/>
      <dgm:spPr/>
    </dgm:pt>
    <dgm:pt modelId="{1D6377DE-9C37-4688-9BEC-E47BAB838E17}" type="pres">
      <dgm:prSet presAssocID="{99B85BD7-4614-48CD-8D6B-319A2AAC329A}" presName="node" presStyleLbl="node1" presStyleIdx="7" presStyleCnt="10">
        <dgm:presLayoutVars>
          <dgm:bulletEnabled val="1"/>
        </dgm:presLayoutVars>
      </dgm:prSet>
      <dgm:spPr/>
    </dgm:pt>
    <dgm:pt modelId="{2F44DE34-470F-4E96-91A1-A86071AABD2E}" type="pres">
      <dgm:prSet presAssocID="{99BC08ED-A2B3-4BC6-A79E-2805BC71FFD4}" presName="sibTrans" presStyleCnt="0"/>
      <dgm:spPr/>
    </dgm:pt>
    <dgm:pt modelId="{3B82D369-BF36-4ADD-A6CF-9C9017D3C272}" type="pres">
      <dgm:prSet presAssocID="{7E431092-E562-48FC-8DEE-4CA8695FCD99}" presName="node" presStyleLbl="node1" presStyleIdx="8" presStyleCnt="10">
        <dgm:presLayoutVars>
          <dgm:bulletEnabled val="1"/>
        </dgm:presLayoutVars>
      </dgm:prSet>
      <dgm:spPr/>
    </dgm:pt>
    <dgm:pt modelId="{61105F30-500E-482A-8894-59B85DFA25F2}" type="pres">
      <dgm:prSet presAssocID="{FD518ECA-F374-45E4-B099-4751D05C3653}" presName="sibTrans" presStyleCnt="0"/>
      <dgm:spPr/>
    </dgm:pt>
    <dgm:pt modelId="{94833D91-6402-415D-BCF6-F8B2090B8A40}" type="pres">
      <dgm:prSet presAssocID="{F311BB61-E0DF-4B1D-8DD4-BB3209A4A013}" presName="node" presStyleLbl="node1" presStyleIdx="9" presStyleCnt="10">
        <dgm:presLayoutVars>
          <dgm:bulletEnabled val="1"/>
        </dgm:presLayoutVars>
      </dgm:prSet>
      <dgm:spPr/>
    </dgm:pt>
  </dgm:ptLst>
  <dgm:cxnLst>
    <dgm:cxn modelId="{182B870D-A9FE-4611-BA55-C6A38CE3AF63}" srcId="{E736858B-85BF-43B8-AD82-85F021A40813}" destId="{7D87C2E2-D60E-48A5-8025-C9CBE3326642}" srcOrd="3" destOrd="0" parTransId="{8E19B9F5-0637-454D-9664-D7D6EB33AA5F}" sibTransId="{BA115C52-1797-4AC7-BF5A-C712DE11E09A}"/>
    <dgm:cxn modelId="{D94B1B37-1469-4BF8-B1C3-FBB7FDDB1CD8}" srcId="{E736858B-85BF-43B8-AD82-85F021A40813}" destId="{2D0EBB77-BCE9-4479-B0D5-1C275CA5145F}" srcOrd="6" destOrd="0" parTransId="{D90FD880-EAA0-4F8B-B303-4CED29F117AA}" sibTransId="{2F34C389-326E-4343-8120-FC4679DFFC5C}"/>
    <dgm:cxn modelId="{80F0DF38-0752-4DFE-A35F-B01E0FA27E8D}" type="presOf" srcId="{E736858B-85BF-43B8-AD82-85F021A40813}" destId="{8ED90E8B-AECB-4DC3-A493-50270165D50B}" srcOrd="0" destOrd="0" presId="urn:microsoft.com/office/officeart/2005/8/layout/default"/>
    <dgm:cxn modelId="{655D1C3C-1BCE-453F-8727-C9096C82F8FF}" srcId="{E736858B-85BF-43B8-AD82-85F021A40813}" destId="{49AF710F-F1E4-4E04-A44F-A50CD588013F}" srcOrd="5" destOrd="0" parTransId="{A6C65AEC-7FBF-4788-AED0-C589FDFAF50A}" sibTransId="{D6CB22CD-574C-45F6-A6D6-492D07F90A49}"/>
    <dgm:cxn modelId="{5F32135C-9415-41C6-A6A9-475311DC7295}" type="presOf" srcId="{7D87C2E2-D60E-48A5-8025-C9CBE3326642}" destId="{68155200-92C0-443E-84EA-E1373525EB74}" srcOrd="0" destOrd="0" presId="urn:microsoft.com/office/officeart/2005/8/layout/default"/>
    <dgm:cxn modelId="{C90C0065-379C-424B-958E-6835C67AC152}" srcId="{E736858B-85BF-43B8-AD82-85F021A40813}" destId="{F311BB61-E0DF-4B1D-8DD4-BB3209A4A013}" srcOrd="9" destOrd="0" parTransId="{18B5E95E-22BA-4699-AC13-BAA95D366B22}" sibTransId="{0AE55E07-C50F-43BA-9904-1A43C92599D9}"/>
    <dgm:cxn modelId="{16966F48-FC8B-41AB-820E-AA3D15FA668C}" srcId="{E736858B-85BF-43B8-AD82-85F021A40813}" destId="{8699743F-3B83-42BB-BE2B-2D576585850A}" srcOrd="4" destOrd="0" parTransId="{58B21717-E841-4C09-90A6-ABDAF43CB987}" sibTransId="{BB773AD3-0EA2-4516-BE61-737E13406F35}"/>
    <dgm:cxn modelId="{4F78D056-99BE-4384-A2C1-F857CF11B749}" type="presOf" srcId="{8699743F-3B83-42BB-BE2B-2D576585850A}" destId="{89E9681E-7CFC-4588-853B-CF57F9401CAB}" srcOrd="0" destOrd="0" presId="urn:microsoft.com/office/officeart/2005/8/layout/default"/>
    <dgm:cxn modelId="{0E454180-AE8D-4956-B707-636D782CF247}" type="presOf" srcId="{7E431092-E562-48FC-8DEE-4CA8695FCD99}" destId="{3B82D369-BF36-4ADD-A6CF-9C9017D3C272}" srcOrd="0" destOrd="0" presId="urn:microsoft.com/office/officeart/2005/8/layout/default"/>
    <dgm:cxn modelId="{3D544781-E9B8-4415-9E8F-494B2084C2BC}" srcId="{E736858B-85BF-43B8-AD82-85F021A40813}" destId="{7E431092-E562-48FC-8DEE-4CA8695FCD99}" srcOrd="8" destOrd="0" parTransId="{653E73C2-7CB1-45FC-971A-BDDC225CB9B6}" sibTransId="{FD518ECA-F374-45E4-B099-4751D05C3653}"/>
    <dgm:cxn modelId="{F09DAF8F-048C-4AE7-BDF9-717FDB24D7C7}" type="presOf" srcId="{BDDAB4FC-54E4-4CBB-B9FF-E5A07A5554B8}" destId="{569511A9-76C3-4ACF-A738-44E39997BB6D}" srcOrd="0" destOrd="0" presId="urn:microsoft.com/office/officeart/2005/8/layout/default"/>
    <dgm:cxn modelId="{EC7F669E-39EF-477E-A2D5-044B966192A9}" type="presOf" srcId="{9ABB305E-87AB-4866-85AA-F46F5BB4DB25}" destId="{08634609-D174-4D57-AA31-E77F9FA4A2BE}" srcOrd="0" destOrd="0" presId="urn:microsoft.com/office/officeart/2005/8/layout/default"/>
    <dgm:cxn modelId="{21CC74AD-775A-4EC9-9CAB-CCC9DE230195}" type="presOf" srcId="{2D0EBB77-BCE9-4479-B0D5-1C275CA5145F}" destId="{A79FA9D2-DE2B-470B-BBC1-AC9E2742526C}" srcOrd="0" destOrd="0" presId="urn:microsoft.com/office/officeart/2005/8/layout/default"/>
    <dgm:cxn modelId="{05F331B5-0EDC-4EBE-A3D8-418C85ACDA29}" type="presOf" srcId="{49AF710F-F1E4-4E04-A44F-A50CD588013F}" destId="{F57AD7A3-B02F-46AA-8119-9025A2E3ACBE}" srcOrd="0" destOrd="0" presId="urn:microsoft.com/office/officeart/2005/8/layout/default"/>
    <dgm:cxn modelId="{DC23B5CB-7269-4F2E-91F6-B20966F8CE01}" srcId="{E736858B-85BF-43B8-AD82-85F021A40813}" destId="{BDDAB4FC-54E4-4CBB-B9FF-E5A07A5554B8}" srcOrd="0" destOrd="0" parTransId="{B6C2B566-A051-4779-8A2F-3E18C54DB56B}" sibTransId="{26AA8D05-A907-48D0-967C-4B44CCF87E9B}"/>
    <dgm:cxn modelId="{CACDD7D0-E1EE-4BB0-A6A3-168FFD6ED361}" srcId="{E736858B-85BF-43B8-AD82-85F021A40813}" destId="{9ABB305E-87AB-4866-85AA-F46F5BB4DB25}" srcOrd="2" destOrd="0" parTransId="{ECDD6AD2-801C-4D6E-A0DD-B0A2ABEE1A84}" sibTransId="{7687FF13-991C-4078-96CA-5EE182C5EA9C}"/>
    <dgm:cxn modelId="{20BD87D8-3191-4A23-967C-F5D5E84F607A}" srcId="{E736858B-85BF-43B8-AD82-85F021A40813}" destId="{99B85BD7-4614-48CD-8D6B-319A2AAC329A}" srcOrd="7" destOrd="0" parTransId="{53110C98-F4C4-4CF7-9D81-5C4DCF05CFDF}" sibTransId="{99BC08ED-A2B3-4BC6-A79E-2805BC71FFD4}"/>
    <dgm:cxn modelId="{83E11FED-00DE-4219-81FD-BCC2A1210585}" srcId="{E736858B-85BF-43B8-AD82-85F021A40813}" destId="{48CCC545-841C-4F1C-AE46-C55A70D2F303}" srcOrd="1" destOrd="0" parTransId="{93290DCA-D223-4013-AB93-BB5677F73A8F}" sibTransId="{BD769B8C-5C32-430B-9AE6-BFD16C39674A}"/>
    <dgm:cxn modelId="{1CF5C8EE-9C0C-4284-95C9-361A6B38280A}" type="presOf" srcId="{99B85BD7-4614-48CD-8D6B-319A2AAC329A}" destId="{1D6377DE-9C37-4688-9BEC-E47BAB838E17}" srcOrd="0" destOrd="0" presId="urn:microsoft.com/office/officeart/2005/8/layout/default"/>
    <dgm:cxn modelId="{B6F7BAF8-13BB-47BC-B778-0E350F7AE40F}" type="presOf" srcId="{F311BB61-E0DF-4B1D-8DD4-BB3209A4A013}" destId="{94833D91-6402-415D-BCF6-F8B2090B8A40}" srcOrd="0" destOrd="0" presId="urn:microsoft.com/office/officeart/2005/8/layout/default"/>
    <dgm:cxn modelId="{6FD9D3FB-648C-4960-90FF-FA6F9FBA2127}" type="presOf" srcId="{48CCC545-841C-4F1C-AE46-C55A70D2F303}" destId="{7CB0FDA3-2628-4EC8-A08F-A8C67A6A763E}" srcOrd="0" destOrd="0" presId="urn:microsoft.com/office/officeart/2005/8/layout/default"/>
    <dgm:cxn modelId="{DB4C5CCD-1A7A-4512-B04E-C61B6516291B}" type="presParOf" srcId="{8ED90E8B-AECB-4DC3-A493-50270165D50B}" destId="{569511A9-76C3-4ACF-A738-44E39997BB6D}" srcOrd="0" destOrd="0" presId="urn:microsoft.com/office/officeart/2005/8/layout/default"/>
    <dgm:cxn modelId="{470FB2B9-B28F-4AFE-875E-4DF567C7A459}" type="presParOf" srcId="{8ED90E8B-AECB-4DC3-A493-50270165D50B}" destId="{ED6AB334-4FBF-4ABA-86B9-EE31EBE384B5}" srcOrd="1" destOrd="0" presId="urn:microsoft.com/office/officeart/2005/8/layout/default"/>
    <dgm:cxn modelId="{E3732EF0-5CE3-4B46-AFBE-97F2B962E8BA}" type="presParOf" srcId="{8ED90E8B-AECB-4DC3-A493-50270165D50B}" destId="{7CB0FDA3-2628-4EC8-A08F-A8C67A6A763E}" srcOrd="2" destOrd="0" presId="urn:microsoft.com/office/officeart/2005/8/layout/default"/>
    <dgm:cxn modelId="{69251882-2F37-49D7-B1CA-7EC3A7CFC0B1}" type="presParOf" srcId="{8ED90E8B-AECB-4DC3-A493-50270165D50B}" destId="{4EFA5B83-E306-47B9-8D0B-5277654A28D1}" srcOrd="3" destOrd="0" presId="urn:microsoft.com/office/officeart/2005/8/layout/default"/>
    <dgm:cxn modelId="{74725162-DCA3-4F8D-86C8-82161A47E198}" type="presParOf" srcId="{8ED90E8B-AECB-4DC3-A493-50270165D50B}" destId="{08634609-D174-4D57-AA31-E77F9FA4A2BE}" srcOrd="4" destOrd="0" presId="urn:microsoft.com/office/officeart/2005/8/layout/default"/>
    <dgm:cxn modelId="{946A32A8-60A2-42FD-9818-7117B765141B}" type="presParOf" srcId="{8ED90E8B-AECB-4DC3-A493-50270165D50B}" destId="{B6BAC7ED-100E-46A0-AF09-BE0E42686244}" srcOrd="5" destOrd="0" presId="urn:microsoft.com/office/officeart/2005/8/layout/default"/>
    <dgm:cxn modelId="{D51DDDC4-643B-4092-BD84-613FB8EA0B14}" type="presParOf" srcId="{8ED90E8B-AECB-4DC3-A493-50270165D50B}" destId="{68155200-92C0-443E-84EA-E1373525EB74}" srcOrd="6" destOrd="0" presId="urn:microsoft.com/office/officeart/2005/8/layout/default"/>
    <dgm:cxn modelId="{AD0D34B0-4C38-4049-BA5E-A6EAE0A833FE}" type="presParOf" srcId="{8ED90E8B-AECB-4DC3-A493-50270165D50B}" destId="{0BAEB9C9-B17D-4686-A523-6C0FB20B7611}" srcOrd="7" destOrd="0" presId="urn:microsoft.com/office/officeart/2005/8/layout/default"/>
    <dgm:cxn modelId="{64B85382-7D1E-4402-88DD-2D32D49953A2}" type="presParOf" srcId="{8ED90E8B-AECB-4DC3-A493-50270165D50B}" destId="{89E9681E-7CFC-4588-853B-CF57F9401CAB}" srcOrd="8" destOrd="0" presId="urn:microsoft.com/office/officeart/2005/8/layout/default"/>
    <dgm:cxn modelId="{19C04B28-628D-4691-B674-4643757FBBAD}" type="presParOf" srcId="{8ED90E8B-AECB-4DC3-A493-50270165D50B}" destId="{11539996-FA18-4E55-8D9F-0774C50858DC}" srcOrd="9" destOrd="0" presId="urn:microsoft.com/office/officeart/2005/8/layout/default"/>
    <dgm:cxn modelId="{0EFB6FA4-656B-4F71-92FE-A26C248ABEEE}" type="presParOf" srcId="{8ED90E8B-AECB-4DC3-A493-50270165D50B}" destId="{F57AD7A3-B02F-46AA-8119-9025A2E3ACBE}" srcOrd="10" destOrd="0" presId="urn:microsoft.com/office/officeart/2005/8/layout/default"/>
    <dgm:cxn modelId="{D632B5A7-36CB-478A-8B82-22E607397CE8}" type="presParOf" srcId="{8ED90E8B-AECB-4DC3-A493-50270165D50B}" destId="{955918BB-EF71-4E83-86A0-70A613169D61}" srcOrd="11" destOrd="0" presId="urn:microsoft.com/office/officeart/2005/8/layout/default"/>
    <dgm:cxn modelId="{7F60D9DA-6590-4EE9-800C-82B0DDDBC32D}" type="presParOf" srcId="{8ED90E8B-AECB-4DC3-A493-50270165D50B}" destId="{A79FA9D2-DE2B-470B-BBC1-AC9E2742526C}" srcOrd="12" destOrd="0" presId="urn:microsoft.com/office/officeart/2005/8/layout/default"/>
    <dgm:cxn modelId="{5096A984-D8BD-4430-B097-1D0EA77DD4E3}" type="presParOf" srcId="{8ED90E8B-AECB-4DC3-A493-50270165D50B}" destId="{02F90692-6C8E-4FE3-A428-F3E83636A674}" srcOrd="13" destOrd="0" presId="urn:microsoft.com/office/officeart/2005/8/layout/default"/>
    <dgm:cxn modelId="{8A24FC1C-58B9-4A7B-AEC2-355CF138D193}" type="presParOf" srcId="{8ED90E8B-AECB-4DC3-A493-50270165D50B}" destId="{1D6377DE-9C37-4688-9BEC-E47BAB838E17}" srcOrd="14" destOrd="0" presId="urn:microsoft.com/office/officeart/2005/8/layout/default"/>
    <dgm:cxn modelId="{0BECE5C3-6344-4258-B3B8-2353A24BCAA3}" type="presParOf" srcId="{8ED90E8B-AECB-4DC3-A493-50270165D50B}" destId="{2F44DE34-470F-4E96-91A1-A86071AABD2E}" srcOrd="15" destOrd="0" presId="urn:microsoft.com/office/officeart/2005/8/layout/default"/>
    <dgm:cxn modelId="{659D0A11-8584-4FC0-9499-5F998DE6891B}" type="presParOf" srcId="{8ED90E8B-AECB-4DC3-A493-50270165D50B}" destId="{3B82D369-BF36-4ADD-A6CF-9C9017D3C272}" srcOrd="16" destOrd="0" presId="urn:microsoft.com/office/officeart/2005/8/layout/default"/>
    <dgm:cxn modelId="{8D986C27-2945-45A5-9353-5CA5097DA66C}" type="presParOf" srcId="{8ED90E8B-AECB-4DC3-A493-50270165D50B}" destId="{61105F30-500E-482A-8894-59B85DFA25F2}" srcOrd="17" destOrd="0" presId="urn:microsoft.com/office/officeart/2005/8/layout/default"/>
    <dgm:cxn modelId="{1A395B6B-59BA-4A45-9FFD-408EAAE3E03B}" type="presParOf" srcId="{8ED90E8B-AECB-4DC3-A493-50270165D50B}" destId="{94833D91-6402-415D-BCF6-F8B2090B8A4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9C50A-2075-4733-BBB2-73C3513B1E0B}">
      <dsp:nvSpPr>
        <dsp:cNvPr id="0" name=""/>
        <dsp:cNvSpPr/>
      </dsp:nvSpPr>
      <dsp:spPr>
        <a:xfrm>
          <a:off x="0" y="247823"/>
          <a:ext cx="3250290" cy="1950174"/>
        </a:xfrm>
        <a:prstGeom prst="rect">
          <a:avLst/>
        </a:prstGeom>
        <a:solidFill>
          <a:srgbClr val="39415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Individual Donors 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To ensure they are giving to an effective, impactful &amp; trustworthy organization</a:t>
          </a:r>
          <a:endParaRPr lang="en-US" sz="2000" kern="1200" dirty="0"/>
        </a:p>
      </dsp:txBody>
      <dsp:txXfrm>
        <a:off x="0" y="247823"/>
        <a:ext cx="3250290" cy="1950174"/>
      </dsp:txXfrm>
    </dsp:sp>
    <dsp:sp modelId="{350BCCC6-134E-45A2-9937-AB4A2E5CA9AC}">
      <dsp:nvSpPr>
        <dsp:cNvPr id="0" name=""/>
        <dsp:cNvSpPr/>
      </dsp:nvSpPr>
      <dsp:spPr>
        <a:xfrm>
          <a:off x="3575319" y="247823"/>
          <a:ext cx="3250290" cy="1950174"/>
        </a:xfrm>
        <a:prstGeom prst="rect">
          <a:avLst/>
        </a:prstGeom>
        <a:solidFill>
          <a:srgbClr val="99AFA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Foundations and Grant Makers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Foundations of all sizes use it as an initial due diligence screen</a:t>
          </a:r>
          <a:endParaRPr lang="en-US" sz="2000" kern="1200" dirty="0"/>
        </a:p>
      </dsp:txBody>
      <dsp:txXfrm>
        <a:off x="3575319" y="247823"/>
        <a:ext cx="3250290" cy="1950174"/>
      </dsp:txXfrm>
    </dsp:sp>
    <dsp:sp modelId="{963A3532-D6CE-44D2-BB70-FB070EE0CDE3}">
      <dsp:nvSpPr>
        <dsp:cNvPr id="0" name=""/>
        <dsp:cNvSpPr/>
      </dsp:nvSpPr>
      <dsp:spPr>
        <a:xfrm>
          <a:off x="7150639" y="247823"/>
          <a:ext cx="3250290" cy="1950174"/>
        </a:xfrm>
        <a:prstGeom prst="rect">
          <a:avLst/>
        </a:prstGeom>
        <a:solidFill>
          <a:srgbClr val="394155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Institutional DAFs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 </a:t>
          </a:r>
          <a:r>
            <a:rPr lang="en-US" sz="2000" kern="1200" baseline="0" dirty="0"/>
            <a:t>Used when determining recommendations for high- net-worth philanthropists</a:t>
          </a:r>
          <a:endParaRPr lang="en-US" sz="2000" kern="1200" dirty="0"/>
        </a:p>
      </dsp:txBody>
      <dsp:txXfrm>
        <a:off x="7150639" y="247823"/>
        <a:ext cx="3250290" cy="1950174"/>
      </dsp:txXfrm>
    </dsp:sp>
    <dsp:sp modelId="{D2DA1EC9-7183-48B4-92FC-BF5886F45519}">
      <dsp:nvSpPr>
        <dsp:cNvPr id="0" name=""/>
        <dsp:cNvSpPr/>
      </dsp:nvSpPr>
      <dsp:spPr>
        <a:xfrm>
          <a:off x="0" y="2523027"/>
          <a:ext cx="3250290" cy="1950174"/>
        </a:xfrm>
        <a:prstGeom prst="rect">
          <a:avLst/>
        </a:prstGeom>
        <a:solidFill>
          <a:srgbClr val="99AFA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Media and the Press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 </a:t>
          </a:r>
          <a:r>
            <a:rPr lang="en-US" sz="2000" kern="1200" baseline="0" dirty="0"/>
            <a:t>Leverage data and content for ongoing media stories and when a crisis occurs</a:t>
          </a:r>
          <a:endParaRPr lang="en-US" sz="2000" kern="1200" dirty="0"/>
        </a:p>
      </dsp:txBody>
      <dsp:txXfrm>
        <a:off x="0" y="2523027"/>
        <a:ext cx="3250290" cy="1950174"/>
      </dsp:txXfrm>
    </dsp:sp>
    <dsp:sp modelId="{B1E09D50-B5C6-41FA-A058-E9575F31C373}">
      <dsp:nvSpPr>
        <dsp:cNvPr id="0" name=""/>
        <dsp:cNvSpPr/>
      </dsp:nvSpPr>
      <dsp:spPr>
        <a:xfrm>
          <a:off x="3632654" y="2509219"/>
          <a:ext cx="3250290" cy="1950174"/>
        </a:xfrm>
        <a:prstGeom prst="rect">
          <a:avLst/>
        </a:prstGeom>
        <a:solidFill>
          <a:srgbClr val="39415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Nonprofit Professionals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 </a:t>
          </a:r>
          <a:r>
            <a:rPr lang="en-US" sz="2000" kern="1200" baseline="0" dirty="0"/>
            <a:t>Industry professionals use to help guide career decisions</a:t>
          </a:r>
          <a:endParaRPr lang="en-US" sz="2000" kern="1200" dirty="0"/>
        </a:p>
      </dsp:txBody>
      <dsp:txXfrm>
        <a:off x="3632654" y="2509219"/>
        <a:ext cx="3250290" cy="1950174"/>
      </dsp:txXfrm>
    </dsp:sp>
    <dsp:sp modelId="{E41A5070-194D-4D17-94CC-DABC8BC9C643}">
      <dsp:nvSpPr>
        <dsp:cNvPr id="0" name=""/>
        <dsp:cNvSpPr/>
      </dsp:nvSpPr>
      <dsp:spPr>
        <a:xfrm>
          <a:off x="7150639" y="2523027"/>
          <a:ext cx="3250290" cy="1950174"/>
        </a:xfrm>
        <a:prstGeom prst="rect">
          <a:avLst/>
        </a:prstGeom>
        <a:solidFill>
          <a:srgbClr val="99AFA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Corporations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 </a:t>
          </a:r>
          <a:r>
            <a:rPr lang="en-US" sz="2000" kern="1200" baseline="0" dirty="0"/>
            <a:t>Critical means to help guide corporate social responsibility efforts</a:t>
          </a:r>
          <a:endParaRPr lang="en-US" sz="2000" kern="1200" dirty="0"/>
        </a:p>
      </dsp:txBody>
      <dsp:txXfrm>
        <a:off x="7150639" y="2523027"/>
        <a:ext cx="3250290" cy="1950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FEA27-9746-4A49-BE0B-1D537D6B004E}">
      <dsp:nvSpPr>
        <dsp:cNvPr id="0" name=""/>
        <dsp:cNvSpPr/>
      </dsp:nvSpPr>
      <dsp:spPr>
        <a:xfrm>
          <a:off x="0" y="174474"/>
          <a:ext cx="10515600" cy="1216800"/>
        </a:xfrm>
        <a:prstGeom prst="roundRect">
          <a:avLst/>
        </a:prstGeom>
        <a:solidFill>
          <a:srgbClr val="E0C79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Ratings are updated every two months (monthly in November &amp; December)</a:t>
          </a:r>
        </a:p>
      </dsp:txBody>
      <dsp:txXfrm>
        <a:off x="59399" y="233873"/>
        <a:ext cx="10396802" cy="1098002"/>
      </dsp:txXfrm>
    </dsp:sp>
    <dsp:sp modelId="{DBF8C4CA-457C-411B-8979-71C77B881FEB}">
      <dsp:nvSpPr>
        <dsp:cNvPr id="0" name=""/>
        <dsp:cNvSpPr/>
      </dsp:nvSpPr>
      <dsp:spPr>
        <a:xfrm>
          <a:off x="0" y="1567269"/>
          <a:ext cx="10515600" cy="1216800"/>
        </a:xfrm>
        <a:prstGeom prst="roundRect">
          <a:avLst/>
        </a:prstGeom>
        <a:solidFill>
          <a:srgbClr val="99AFA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Deadlines are typically the second week of the month before the update</a:t>
          </a:r>
        </a:p>
      </dsp:txBody>
      <dsp:txXfrm>
        <a:off x="59399" y="1626668"/>
        <a:ext cx="10396802" cy="1098002"/>
      </dsp:txXfrm>
    </dsp:sp>
    <dsp:sp modelId="{0C388C51-4900-4589-9ADB-5D7490024AC2}">
      <dsp:nvSpPr>
        <dsp:cNvPr id="0" name=""/>
        <dsp:cNvSpPr/>
      </dsp:nvSpPr>
      <dsp:spPr>
        <a:xfrm>
          <a:off x="0" y="2971269"/>
          <a:ext cx="10515600" cy="1216800"/>
        </a:xfrm>
        <a:prstGeom prst="roundRect">
          <a:avLst/>
        </a:prstGeom>
        <a:solidFill>
          <a:srgbClr val="39415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1EBE3"/>
              </a:solidFill>
            </a:rPr>
            <a:t>Annual methodology changes are announced in February and effective that Spring</a:t>
          </a:r>
        </a:p>
      </dsp:txBody>
      <dsp:txXfrm>
        <a:off x="59399" y="3030668"/>
        <a:ext cx="103968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D9E05-A834-43DE-9EA6-4DE82FC84040}">
      <dsp:nvSpPr>
        <dsp:cNvPr id="0" name=""/>
        <dsp:cNvSpPr/>
      </dsp:nvSpPr>
      <dsp:spPr>
        <a:xfrm>
          <a:off x="0" y="1108029"/>
          <a:ext cx="10515600" cy="337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1353820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Accountability and Finance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Leadership and Adaptability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Impact and Measurement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Culture and Community</a:t>
          </a:r>
        </a:p>
      </dsp:txBody>
      <dsp:txXfrm>
        <a:off x="0" y="1108029"/>
        <a:ext cx="10515600" cy="3378375"/>
      </dsp:txXfrm>
    </dsp:sp>
    <dsp:sp modelId="{5350B10E-0C27-437A-9AAD-0C2C369CEA7E}">
      <dsp:nvSpPr>
        <dsp:cNvPr id="0" name=""/>
        <dsp:cNvSpPr/>
      </dsp:nvSpPr>
      <dsp:spPr>
        <a:xfrm>
          <a:off x="525780" y="148629"/>
          <a:ext cx="7360920" cy="1918800"/>
        </a:xfrm>
        <a:prstGeom prst="roundRect">
          <a:avLst/>
        </a:prstGeom>
        <a:solidFill>
          <a:srgbClr val="99AF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Encompass Rating System provides a comprehensive analysis of charity performance across four key domains, which they call “beacons”</a:t>
          </a:r>
        </a:p>
      </dsp:txBody>
      <dsp:txXfrm>
        <a:off x="619448" y="242297"/>
        <a:ext cx="7173584" cy="173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5E448-88D2-4DCE-BD13-DEF826815155}">
      <dsp:nvSpPr>
        <dsp:cNvPr id="0" name=""/>
        <dsp:cNvSpPr/>
      </dsp:nvSpPr>
      <dsp:spPr>
        <a:xfrm>
          <a:off x="0" y="1814"/>
          <a:ext cx="10515600" cy="919694"/>
        </a:xfrm>
        <a:prstGeom prst="roundRect">
          <a:avLst>
            <a:gd name="adj" fmla="val 10000"/>
          </a:avLst>
        </a:prstGeom>
        <a:solidFill>
          <a:srgbClr val="99AFA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5F47D-3354-4232-B004-7C6164589234}">
      <dsp:nvSpPr>
        <dsp:cNvPr id="0" name=""/>
        <dsp:cNvSpPr/>
      </dsp:nvSpPr>
      <dsp:spPr>
        <a:xfrm>
          <a:off x="278207" y="208745"/>
          <a:ext cx="505831" cy="50583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2B6D-B2EC-44CF-ACA6-5BCF3CDC52E6}">
      <dsp:nvSpPr>
        <dsp:cNvPr id="0" name=""/>
        <dsp:cNvSpPr/>
      </dsp:nvSpPr>
      <dsp:spPr>
        <a:xfrm>
          <a:off x="1062246" y="1814"/>
          <a:ext cx="9453353" cy="919694"/>
        </a:xfrm>
        <a:prstGeom prst="rect">
          <a:avLst/>
        </a:prstGeom>
        <a:solidFill>
          <a:srgbClr val="99AFAE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34" tIns="97334" rIns="97334" bIns="9733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Purpose: To evaluate the nonprofit’s overall culture and commitment to fostering meaningful relationships within its organization and the communities it serves</a:t>
          </a:r>
        </a:p>
      </dsp:txBody>
      <dsp:txXfrm>
        <a:off x="1062246" y="1814"/>
        <a:ext cx="9453353" cy="919694"/>
      </dsp:txXfrm>
    </dsp:sp>
    <dsp:sp modelId="{87C3432B-7F68-495B-953E-AB77FB19F439}">
      <dsp:nvSpPr>
        <dsp:cNvPr id="0" name=""/>
        <dsp:cNvSpPr/>
      </dsp:nvSpPr>
      <dsp:spPr>
        <a:xfrm>
          <a:off x="0" y="1151432"/>
          <a:ext cx="10515600" cy="919694"/>
        </a:xfrm>
        <a:prstGeom prst="roundRect">
          <a:avLst>
            <a:gd name="adj" fmla="val 10000"/>
          </a:avLst>
        </a:prstGeom>
        <a:solidFill>
          <a:srgbClr val="E0C7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FD58B-42FD-424E-A72C-681784B937B4}">
      <dsp:nvSpPr>
        <dsp:cNvPr id="0" name=""/>
        <dsp:cNvSpPr/>
      </dsp:nvSpPr>
      <dsp:spPr>
        <a:xfrm>
          <a:off x="278207" y="1358363"/>
          <a:ext cx="505831" cy="505831"/>
        </a:xfrm>
        <a:prstGeom prst="rect">
          <a:avLst/>
        </a:prstGeom>
        <a:blipFill dpi="0"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CAF3-421A-4A63-9CFA-4F24A2D2A0ED}">
      <dsp:nvSpPr>
        <dsp:cNvPr id="0" name=""/>
        <dsp:cNvSpPr/>
      </dsp:nvSpPr>
      <dsp:spPr>
        <a:xfrm>
          <a:off x="1062246" y="1151432"/>
          <a:ext cx="9453353" cy="919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34" tIns="97334" rIns="97334" bIns="9733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Score based on the completed of </a:t>
          </a:r>
          <a:r>
            <a:rPr lang="en-US" sz="2200" b="1" kern="1200" dirty="0"/>
            <a:t>the How We Listen and Equity Strategies Survey </a:t>
          </a:r>
          <a:r>
            <a:rPr lang="en-US" sz="2200" kern="1200" dirty="0"/>
            <a:t>in Nonprofit Portal</a:t>
          </a:r>
        </a:p>
      </dsp:txBody>
      <dsp:txXfrm>
        <a:off x="1062246" y="1151432"/>
        <a:ext cx="9453353" cy="919694"/>
      </dsp:txXfrm>
    </dsp:sp>
    <dsp:sp modelId="{B4F8EF31-409C-46A0-8351-118C694F9FB5}">
      <dsp:nvSpPr>
        <dsp:cNvPr id="0" name=""/>
        <dsp:cNvSpPr/>
      </dsp:nvSpPr>
      <dsp:spPr>
        <a:xfrm>
          <a:off x="0" y="2301049"/>
          <a:ext cx="10515600" cy="919694"/>
        </a:xfrm>
        <a:prstGeom prst="roundRect">
          <a:avLst>
            <a:gd name="adj" fmla="val 10000"/>
          </a:avLst>
        </a:prstGeom>
        <a:solidFill>
          <a:srgbClr val="99AFA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91945-1E60-4C23-97BE-CF6D6816A318}">
      <dsp:nvSpPr>
        <dsp:cNvPr id="0" name=""/>
        <dsp:cNvSpPr/>
      </dsp:nvSpPr>
      <dsp:spPr>
        <a:xfrm>
          <a:off x="278207" y="2507980"/>
          <a:ext cx="505831" cy="5058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001AB-C292-4512-B19D-4EEA1AE0AB08}">
      <dsp:nvSpPr>
        <dsp:cNvPr id="0" name=""/>
        <dsp:cNvSpPr/>
      </dsp:nvSpPr>
      <dsp:spPr>
        <a:xfrm>
          <a:off x="1062246" y="2301049"/>
          <a:ext cx="9453353" cy="919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34" tIns="97334" rIns="97334" bIns="9733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Organizations receive full credit for completing the </a:t>
          </a:r>
          <a:r>
            <a:rPr lang="en-US" sz="2200" b="1" kern="1200" dirty="0"/>
            <a:t>How We Listen </a:t>
          </a:r>
          <a:r>
            <a:rPr lang="en-US" sz="2200" kern="1200" dirty="0"/>
            <a:t>survey</a:t>
          </a:r>
        </a:p>
      </dsp:txBody>
      <dsp:txXfrm>
        <a:off x="1062246" y="2301049"/>
        <a:ext cx="9453353" cy="919694"/>
      </dsp:txXfrm>
    </dsp:sp>
    <dsp:sp modelId="{E990AFC4-4B2E-44AA-ACC5-97E167B9A05A}">
      <dsp:nvSpPr>
        <dsp:cNvPr id="0" name=""/>
        <dsp:cNvSpPr/>
      </dsp:nvSpPr>
      <dsp:spPr>
        <a:xfrm>
          <a:off x="0" y="3450667"/>
          <a:ext cx="10515600" cy="919694"/>
        </a:xfrm>
        <a:prstGeom prst="roundRect">
          <a:avLst>
            <a:gd name="adj" fmla="val 10000"/>
          </a:avLst>
        </a:prstGeom>
        <a:solidFill>
          <a:srgbClr val="E0C7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BCEAF-C143-46B4-874D-854092EE68EF}">
      <dsp:nvSpPr>
        <dsp:cNvPr id="0" name=""/>
        <dsp:cNvSpPr/>
      </dsp:nvSpPr>
      <dsp:spPr>
        <a:xfrm>
          <a:off x="278207" y="3657598"/>
          <a:ext cx="505831" cy="50583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3FD18-FE00-42E6-B800-0C72109B957E}">
      <dsp:nvSpPr>
        <dsp:cNvPr id="0" name=""/>
        <dsp:cNvSpPr/>
      </dsp:nvSpPr>
      <dsp:spPr>
        <a:xfrm>
          <a:off x="1062246" y="3450667"/>
          <a:ext cx="9453353" cy="919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34" tIns="97334" rIns="97334" bIns="9733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Score for </a:t>
          </a:r>
          <a:r>
            <a:rPr lang="en-US" sz="2200" b="1" kern="1200" dirty="0"/>
            <a:t>Equity Strategies </a:t>
          </a:r>
          <a:r>
            <a:rPr lang="en-US" sz="2200" kern="1200" dirty="0"/>
            <a:t>depends on the number of practices checked (more is better)</a:t>
          </a:r>
        </a:p>
      </dsp:txBody>
      <dsp:txXfrm>
        <a:off x="1062246" y="3450667"/>
        <a:ext cx="9453353" cy="919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511A9-76C3-4ACF-A738-44E39997BB6D}">
      <dsp:nvSpPr>
        <dsp:cNvPr id="0" name=""/>
        <dsp:cNvSpPr/>
      </dsp:nvSpPr>
      <dsp:spPr>
        <a:xfrm>
          <a:off x="3702" y="529605"/>
          <a:ext cx="2004402" cy="1202641"/>
        </a:xfrm>
        <a:prstGeom prst="rect">
          <a:avLst/>
        </a:prstGeom>
        <a:solidFill>
          <a:srgbClr val="3941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Arts &amp; Culture</a:t>
          </a:r>
        </a:p>
      </dsp:txBody>
      <dsp:txXfrm>
        <a:off x="3702" y="529605"/>
        <a:ext cx="2004402" cy="1202641"/>
      </dsp:txXfrm>
    </dsp:sp>
    <dsp:sp modelId="{7CB0FDA3-2628-4EC8-A08F-A8C67A6A763E}">
      <dsp:nvSpPr>
        <dsp:cNvPr id="0" name=""/>
        <dsp:cNvSpPr/>
      </dsp:nvSpPr>
      <dsp:spPr>
        <a:xfrm>
          <a:off x="2208544" y="529605"/>
          <a:ext cx="2004402" cy="1202641"/>
        </a:xfrm>
        <a:prstGeom prst="rect">
          <a:avLst/>
        </a:prstGeom>
        <a:solidFill>
          <a:srgbClr val="C1A6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and Economic Development</a:t>
          </a:r>
        </a:p>
      </dsp:txBody>
      <dsp:txXfrm>
        <a:off x="2208544" y="529605"/>
        <a:ext cx="2004402" cy="1202641"/>
      </dsp:txXfrm>
    </dsp:sp>
    <dsp:sp modelId="{08634609-D174-4D57-AA31-E77F9FA4A2BE}">
      <dsp:nvSpPr>
        <dsp:cNvPr id="0" name=""/>
        <dsp:cNvSpPr/>
      </dsp:nvSpPr>
      <dsp:spPr>
        <a:xfrm>
          <a:off x="4413387" y="529605"/>
          <a:ext cx="2004402" cy="1202641"/>
        </a:xfrm>
        <a:prstGeom prst="rect">
          <a:avLst/>
        </a:prstGeom>
        <a:solidFill>
          <a:srgbClr val="99AF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Disaster Management</a:t>
          </a:r>
        </a:p>
      </dsp:txBody>
      <dsp:txXfrm>
        <a:off x="4413387" y="529605"/>
        <a:ext cx="2004402" cy="1202641"/>
      </dsp:txXfrm>
    </dsp:sp>
    <dsp:sp modelId="{68155200-92C0-443E-84EA-E1373525EB74}">
      <dsp:nvSpPr>
        <dsp:cNvPr id="0" name=""/>
        <dsp:cNvSpPr/>
      </dsp:nvSpPr>
      <dsp:spPr>
        <a:xfrm>
          <a:off x="6618229" y="529605"/>
          <a:ext cx="2004402" cy="1202641"/>
        </a:xfrm>
        <a:prstGeom prst="rect">
          <a:avLst/>
        </a:prstGeom>
        <a:solidFill>
          <a:srgbClr val="5473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Diversity, Equity, Inclusion and Accessibility</a:t>
          </a:r>
        </a:p>
      </dsp:txBody>
      <dsp:txXfrm>
        <a:off x="6618229" y="529605"/>
        <a:ext cx="2004402" cy="1202641"/>
      </dsp:txXfrm>
    </dsp:sp>
    <dsp:sp modelId="{89E9681E-7CFC-4588-853B-CF57F9401CAB}">
      <dsp:nvSpPr>
        <dsp:cNvPr id="0" name=""/>
        <dsp:cNvSpPr/>
      </dsp:nvSpPr>
      <dsp:spPr>
        <a:xfrm>
          <a:off x="8823072" y="529605"/>
          <a:ext cx="2004402" cy="1202641"/>
        </a:xfrm>
        <a:prstGeom prst="rect">
          <a:avLst/>
        </a:prstGeom>
        <a:solidFill>
          <a:srgbClr val="9857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Education</a:t>
          </a:r>
        </a:p>
      </dsp:txBody>
      <dsp:txXfrm>
        <a:off x="8823072" y="529605"/>
        <a:ext cx="2004402" cy="1202641"/>
      </dsp:txXfrm>
    </dsp:sp>
    <dsp:sp modelId="{F57AD7A3-B02F-46AA-8119-9025A2E3ACBE}">
      <dsp:nvSpPr>
        <dsp:cNvPr id="0" name=""/>
        <dsp:cNvSpPr/>
      </dsp:nvSpPr>
      <dsp:spPr>
        <a:xfrm>
          <a:off x="3702" y="1932687"/>
          <a:ext cx="2004402" cy="1202641"/>
        </a:xfrm>
        <a:prstGeom prst="rect">
          <a:avLst/>
        </a:prstGeom>
        <a:solidFill>
          <a:srgbClr val="9857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Environment and Sustainability</a:t>
          </a:r>
        </a:p>
      </dsp:txBody>
      <dsp:txXfrm>
        <a:off x="3702" y="1932687"/>
        <a:ext cx="2004402" cy="1202641"/>
      </dsp:txXfrm>
    </dsp:sp>
    <dsp:sp modelId="{A79FA9D2-DE2B-470B-BBC1-AC9E2742526C}">
      <dsp:nvSpPr>
        <dsp:cNvPr id="0" name=""/>
        <dsp:cNvSpPr/>
      </dsp:nvSpPr>
      <dsp:spPr>
        <a:xfrm>
          <a:off x="2208544" y="1932687"/>
          <a:ext cx="2004402" cy="1202641"/>
        </a:xfrm>
        <a:prstGeom prst="rect">
          <a:avLst/>
        </a:prstGeom>
        <a:solidFill>
          <a:srgbClr val="5473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Food Security</a:t>
          </a:r>
        </a:p>
      </dsp:txBody>
      <dsp:txXfrm>
        <a:off x="2208544" y="1932687"/>
        <a:ext cx="2004402" cy="1202641"/>
      </dsp:txXfrm>
    </dsp:sp>
    <dsp:sp modelId="{1D6377DE-9C37-4688-9BEC-E47BAB838E17}">
      <dsp:nvSpPr>
        <dsp:cNvPr id="0" name=""/>
        <dsp:cNvSpPr/>
      </dsp:nvSpPr>
      <dsp:spPr>
        <a:xfrm>
          <a:off x="4413387" y="1932687"/>
          <a:ext cx="2004402" cy="1202641"/>
        </a:xfrm>
        <a:prstGeom prst="rect">
          <a:avLst/>
        </a:prstGeom>
        <a:solidFill>
          <a:srgbClr val="3941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Housing &amp; Human Services</a:t>
          </a:r>
        </a:p>
      </dsp:txBody>
      <dsp:txXfrm>
        <a:off x="4413387" y="1932687"/>
        <a:ext cx="2004402" cy="1202641"/>
      </dsp:txXfrm>
    </dsp:sp>
    <dsp:sp modelId="{3B82D369-BF36-4ADD-A6CF-9C9017D3C272}">
      <dsp:nvSpPr>
        <dsp:cNvPr id="0" name=""/>
        <dsp:cNvSpPr/>
      </dsp:nvSpPr>
      <dsp:spPr>
        <a:xfrm>
          <a:off x="6618229" y="1932687"/>
          <a:ext cx="2004402" cy="1202641"/>
        </a:xfrm>
        <a:prstGeom prst="rect">
          <a:avLst/>
        </a:prstGeom>
        <a:solidFill>
          <a:srgbClr val="C1A6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Youth</a:t>
          </a:r>
        </a:p>
      </dsp:txBody>
      <dsp:txXfrm>
        <a:off x="6618229" y="1932687"/>
        <a:ext cx="2004402" cy="1202641"/>
      </dsp:txXfrm>
    </dsp:sp>
    <dsp:sp modelId="{94833D91-6402-415D-BCF6-F8B2090B8A40}">
      <dsp:nvSpPr>
        <dsp:cNvPr id="0" name=""/>
        <dsp:cNvSpPr/>
      </dsp:nvSpPr>
      <dsp:spPr>
        <a:xfrm>
          <a:off x="8823072" y="1932687"/>
          <a:ext cx="2004402" cy="1202641"/>
        </a:xfrm>
        <a:prstGeom prst="rect">
          <a:avLst/>
        </a:prstGeom>
        <a:solidFill>
          <a:srgbClr val="99AF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Public Safety</a:t>
          </a:r>
        </a:p>
      </dsp:txBody>
      <dsp:txXfrm>
        <a:off x="8823072" y="1932687"/>
        <a:ext cx="2004402" cy="1202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3CBF1-E394-4A49-815D-6B285FCEC6E2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0B5DE-4F12-AF4E-840E-2F58BC833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8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74 points (Needs Improvement) to 82 Points (Good)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0B5DE-4F12-AF4E-840E-2F58BC833BF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EBE9-B3AE-F544-BB74-D52FF0B3E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Adelle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95B77-4E1E-EF45-B811-219AF74D0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Adelle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2A6C50-3CC7-714C-AA3B-6BAA3C7B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pPr algn="ctr"/>
            <a:fld id="{C6581465-640E-BB4A-B0E3-2887ED5CFDFD}" type="slidenum">
              <a:rPr lang="en-US" smtClean="0"/>
              <a:pPr algn="ctr"/>
              <a:t>‹#›</a:t>
            </a:fld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A1D46C-18CA-1249-A9C8-0ED800FB62A0}"/>
              </a:ext>
            </a:extLst>
          </p:cNvPr>
          <p:cNvSpPr/>
          <p:nvPr userDrawn="1"/>
        </p:nvSpPr>
        <p:spPr>
          <a:xfrm>
            <a:off x="0" y="0"/>
            <a:ext cx="12192000" cy="71021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2C09A2-65EB-1948-8863-D2099CB41B3B}"/>
              </a:ext>
            </a:extLst>
          </p:cNvPr>
          <p:cNvSpPr/>
          <p:nvPr userDrawn="1"/>
        </p:nvSpPr>
        <p:spPr>
          <a:xfrm>
            <a:off x="152399" y="6195282"/>
            <a:ext cx="11887200" cy="18288"/>
          </a:xfrm>
          <a:prstGeom prst="rect">
            <a:avLst/>
          </a:prstGeom>
          <a:solidFill>
            <a:srgbClr val="C1A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738B2D5-C983-2343-BCBB-6A4B6053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  <a:prstGeom prst="rect">
            <a:avLst/>
          </a:prstGeom>
        </p:spPr>
        <p:txBody>
          <a:bodyPr/>
          <a:lstStyle>
            <a:lvl1pPr algn="l">
              <a:defRPr sz="1000" b="1" i="0" spc="15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04CE120-8725-F54B-99EE-45301E8B4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9010" y="6341379"/>
            <a:ext cx="395060" cy="3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417B-6F62-F04B-894C-50235167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delle Sa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334F-4DAB-0D42-861E-0AA028166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delle Sans" pitchFamily="2" charset="77"/>
              </a:defRPr>
            </a:lvl1pPr>
            <a:lvl2pPr>
              <a:defRPr baseline="0">
                <a:latin typeface="Adelle Sans" pitchFamily="2" charset="77"/>
              </a:defRPr>
            </a:lvl2pPr>
            <a:lvl3pPr>
              <a:defRPr baseline="0">
                <a:latin typeface="Adelle Sans" pitchFamily="2" charset="77"/>
              </a:defRPr>
            </a:lvl3pPr>
            <a:lvl4pPr>
              <a:defRPr baseline="0">
                <a:latin typeface="Adelle Sans" pitchFamily="2" charset="77"/>
              </a:defRPr>
            </a:lvl4pPr>
            <a:lvl5pPr>
              <a:defRPr baseline="0">
                <a:latin typeface="Adelle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00404-1FAB-3741-AA46-0AD76A5B19BC}"/>
              </a:ext>
            </a:extLst>
          </p:cNvPr>
          <p:cNvSpPr/>
          <p:nvPr userDrawn="1"/>
        </p:nvSpPr>
        <p:spPr>
          <a:xfrm>
            <a:off x="0" y="0"/>
            <a:ext cx="12192000" cy="71021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24B2F2-AB14-464A-8340-3515B3D75A6D}"/>
              </a:ext>
            </a:extLst>
          </p:cNvPr>
          <p:cNvSpPr/>
          <p:nvPr userDrawn="1"/>
        </p:nvSpPr>
        <p:spPr>
          <a:xfrm>
            <a:off x="152399" y="6195282"/>
            <a:ext cx="11887200" cy="18288"/>
          </a:xfrm>
          <a:prstGeom prst="rect">
            <a:avLst/>
          </a:prstGeom>
          <a:solidFill>
            <a:srgbClr val="C1A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52A881F-DB03-CA48-9F22-5526406D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pPr algn="ctr"/>
            <a:fld id="{C6581465-640E-BB4A-B0E3-2887ED5CFDFD}" type="slidenum">
              <a:rPr lang="en-US" smtClean="0"/>
              <a:pPr algn="ctr"/>
              <a:t>‹#›</a:t>
            </a:fld>
            <a:endParaRPr lang="en-US" sz="1000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857235E3-CFA6-6647-862D-C1142621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  <a:prstGeom prst="rect">
            <a:avLst/>
          </a:prstGeom>
        </p:spPr>
        <p:txBody>
          <a:bodyPr/>
          <a:lstStyle>
            <a:lvl1pPr algn="l">
              <a:defRPr sz="1000" b="1" i="0" spc="15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E1B8BA1-9BA2-2140-806E-5A8833419F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9010" y="6341379"/>
            <a:ext cx="395060" cy="3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2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E593-EE5F-1D4B-A520-20BA98D3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latin typeface="Adelle Sa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74CE-AF61-DB48-BEBA-A47726C51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delle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883C3-0D23-C145-9A64-7D523715C5E8}"/>
              </a:ext>
            </a:extLst>
          </p:cNvPr>
          <p:cNvSpPr/>
          <p:nvPr userDrawn="1"/>
        </p:nvSpPr>
        <p:spPr>
          <a:xfrm>
            <a:off x="0" y="0"/>
            <a:ext cx="12192000" cy="71021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58014-FE80-AE42-9A68-D1DAA83444B3}"/>
              </a:ext>
            </a:extLst>
          </p:cNvPr>
          <p:cNvSpPr/>
          <p:nvPr userDrawn="1"/>
        </p:nvSpPr>
        <p:spPr>
          <a:xfrm>
            <a:off x="152399" y="6195282"/>
            <a:ext cx="11887200" cy="18288"/>
          </a:xfrm>
          <a:prstGeom prst="rect">
            <a:avLst/>
          </a:prstGeom>
          <a:solidFill>
            <a:srgbClr val="C1A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70D41E5-5C1E-0347-A708-58E6D5AD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pPr algn="ctr"/>
            <a:fld id="{C6581465-640E-BB4A-B0E3-2887ED5CFDFD}" type="slidenum">
              <a:rPr lang="en-US" smtClean="0"/>
              <a:pPr algn="ctr"/>
              <a:t>‹#›</a:t>
            </a:fld>
            <a:endParaRPr lang="en-US" sz="1000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F8D3792-3F5E-E44F-B99C-60292788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  <a:prstGeom prst="rect">
            <a:avLst/>
          </a:prstGeom>
        </p:spPr>
        <p:txBody>
          <a:bodyPr/>
          <a:lstStyle>
            <a:lvl1pPr algn="l">
              <a:defRPr sz="1000" b="1" i="0" spc="15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9310538-2E4F-2B4C-847A-D446DD3C0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9010" y="6341379"/>
            <a:ext cx="395060" cy="3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5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E83F-309A-AB45-A45C-64831BAE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delle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78FD-15B0-4648-8108-ABAB0F935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latin typeface="Adelle Sans" pitchFamily="2" charset="77"/>
              </a:defRPr>
            </a:lvl1pPr>
            <a:lvl2pPr>
              <a:defRPr baseline="0">
                <a:latin typeface="Adelle Sans" pitchFamily="2" charset="77"/>
              </a:defRPr>
            </a:lvl2pPr>
            <a:lvl3pPr>
              <a:defRPr baseline="0">
                <a:latin typeface="Adelle Sans" pitchFamily="2" charset="77"/>
              </a:defRPr>
            </a:lvl3pPr>
            <a:lvl4pPr>
              <a:defRPr baseline="0">
                <a:latin typeface="Adelle Sans" pitchFamily="2" charset="77"/>
              </a:defRPr>
            </a:lvl4pPr>
            <a:lvl5pPr>
              <a:defRPr baseline="0">
                <a:latin typeface="Adelle Sa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1AB75-235C-A54E-805E-2321EB713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latin typeface="Adelle Sans" pitchFamily="2" charset="77"/>
              </a:defRPr>
            </a:lvl1pPr>
            <a:lvl2pPr>
              <a:defRPr baseline="0">
                <a:latin typeface="Adelle Sans" pitchFamily="2" charset="77"/>
              </a:defRPr>
            </a:lvl2pPr>
            <a:lvl3pPr>
              <a:defRPr baseline="0">
                <a:latin typeface="Adelle Sans" pitchFamily="2" charset="77"/>
              </a:defRPr>
            </a:lvl3pPr>
            <a:lvl4pPr>
              <a:defRPr baseline="0">
                <a:latin typeface="Adelle Sans" pitchFamily="2" charset="77"/>
              </a:defRPr>
            </a:lvl4pPr>
            <a:lvl5pPr>
              <a:defRPr baseline="0">
                <a:latin typeface="Adelle Sa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E45123-F411-A249-9E5A-DB6A372BA4C0}"/>
              </a:ext>
            </a:extLst>
          </p:cNvPr>
          <p:cNvSpPr/>
          <p:nvPr userDrawn="1"/>
        </p:nvSpPr>
        <p:spPr>
          <a:xfrm>
            <a:off x="0" y="0"/>
            <a:ext cx="12192000" cy="71021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5CED2B-1824-4743-8D04-E1F937F5AB05}"/>
              </a:ext>
            </a:extLst>
          </p:cNvPr>
          <p:cNvSpPr/>
          <p:nvPr userDrawn="1"/>
        </p:nvSpPr>
        <p:spPr>
          <a:xfrm>
            <a:off x="152399" y="6195282"/>
            <a:ext cx="11887200" cy="18288"/>
          </a:xfrm>
          <a:prstGeom prst="rect">
            <a:avLst/>
          </a:prstGeom>
          <a:solidFill>
            <a:srgbClr val="C1A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4F55FC3-7119-2E45-AB53-6F1B78F0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pPr algn="ctr"/>
            <a:fld id="{C6581465-640E-BB4A-B0E3-2887ED5CFDFD}" type="slidenum">
              <a:rPr lang="en-US" smtClean="0"/>
              <a:pPr algn="ctr"/>
              <a:t>‹#›</a:t>
            </a:fld>
            <a:endParaRPr lang="en-US" sz="1000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697105D-4624-3F49-A7A9-D45A2DA9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  <a:prstGeom prst="rect">
            <a:avLst/>
          </a:prstGeom>
        </p:spPr>
        <p:txBody>
          <a:bodyPr/>
          <a:lstStyle>
            <a:lvl1pPr algn="l">
              <a:defRPr sz="1000" b="1" i="0" spc="15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54CB20F-25D6-0248-9DE5-818365824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9010" y="6341379"/>
            <a:ext cx="395060" cy="3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4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65F-8D9D-F64C-B8D5-E9B01D2A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latin typeface="Adelle Sans Extra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476B-C332-8246-8816-A95177A8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Adelle Sa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8B1BA-728D-3244-85E1-952D53D46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latin typeface="Adelle Sans" pitchFamily="2" charset="77"/>
              </a:defRPr>
            </a:lvl1pPr>
            <a:lvl2pPr>
              <a:defRPr baseline="0">
                <a:latin typeface="Adelle Sans" pitchFamily="2" charset="77"/>
              </a:defRPr>
            </a:lvl2pPr>
            <a:lvl3pPr>
              <a:defRPr baseline="0">
                <a:latin typeface="Adelle Sans" pitchFamily="2" charset="77"/>
              </a:defRPr>
            </a:lvl3pPr>
            <a:lvl4pPr>
              <a:defRPr baseline="0">
                <a:latin typeface="Adelle Sans" pitchFamily="2" charset="77"/>
              </a:defRPr>
            </a:lvl4pPr>
            <a:lvl5pPr>
              <a:defRPr baseline="0">
                <a:latin typeface="Adelle Sa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0DD3A-BFD8-5E45-B712-B39733A47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7BFB1-EE02-8843-AE84-5F99C6358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latin typeface="Adelle Sans" pitchFamily="2" charset="77"/>
              </a:defRPr>
            </a:lvl1pPr>
            <a:lvl2pPr>
              <a:defRPr baseline="0">
                <a:latin typeface="Adelle Sans" pitchFamily="2" charset="77"/>
              </a:defRPr>
            </a:lvl2pPr>
            <a:lvl3pPr>
              <a:defRPr baseline="0">
                <a:latin typeface="Adelle Sans" pitchFamily="2" charset="77"/>
              </a:defRPr>
            </a:lvl3pPr>
            <a:lvl4pPr>
              <a:defRPr baseline="0">
                <a:latin typeface="Adelle Sans" pitchFamily="2" charset="77"/>
              </a:defRPr>
            </a:lvl4pPr>
            <a:lvl5pPr>
              <a:defRPr baseline="0">
                <a:latin typeface="Adelle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9835EE-EE7D-BA4B-89F8-8FF236BCF906}"/>
              </a:ext>
            </a:extLst>
          </p:cNvPr>
          <p:cNvSpPr/>
          <p:nvPr userDrawn="1"/>
        </p:nvSpPr>
        <p:spPr>
          <a:xfrm>
            <a:off x="0" y="0"/>
            <a:ext cx="12192000" cy="71021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FF5B29-B148-1545-A45E-F423E56D4736}"/>
              </a:ext>
            </a:extLst>
          </p:cNvPr>
          <p:cNvSpPr/>
          <p:nvPr userDrawn="1"/>
        </p:nvSpPr>
        <p:spPr>
          <a:xfrm>
            <a:off x="152399" y="6195282"/>
            <a:ext cx="11887200" cy="18288"/>
          </a:xfrm>
          <a:prstGeom prst="rect">
            <a:avLst/>
          </a:prstGeom>
          <a:solidFill>
            <a:srgbClr val="C1A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3AB8A7CC-E5AE-F742-9755-5BFB3827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pPr algn="ctr"/>
            <a:fld id="{C6581465-640E-BB4A-B0E3-2887ED5CFDFD}" type="slidenum">
              <a:rPr lang="en-US" smtClean="0"/>
              <a:pPr algn="ctr"/>
              <a:t>‹#›</a:t>
            </a:fld>
            <a:endParaRPr lang="en-US" sz="1000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C667418-6139-8144-8248-09EFCCC5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  <a:prstGeom prst="rect">
            <a:avLst/>
          </a:prstGeom>
        </p:spPr>
        <p:txBody>
          <a:bodyPr/>
          <a:lstStyle>
            <a:lvl1pPr algn="l">
              <a:defRPr sz="1000" b="1" i="0" spc="15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9CA1FAC-29FD-7143-BDC5-3C9B445FD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9010" y="6341379"/>
            <a:ext cx="395060" cy="3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4551-BDFC-8542-97E6-FFC8C4C4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Adelle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E4A32-9D2B-A442-9B2F-D56AE10E41EF}"/>
              </a:ext>
            </a:extLst>
          </p:cNvPr>
          <p:cNvSpPr/>
          <p:nvPr userDrawn="1"/>
        </p:nvSpPr>
        <p:spPr>
          <a:xfrm>
            <a:off x="0" y="0"/>
            <a:ext cx="12192000" cy="71021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51626-C82D-7B4D-8B81-ED2A93E56C54}"/>
              </a:ext>
            </a:extLst>
          </p:cNvPr>
          <p:cNvSpPr/>
          <p:nvPr userDrawn="1"/>
        </p:nvSpPr>
        <p:spPr>
          <a:xfrm>
            <a:off x="152399" y="6195282"/>
            <a:ext cx="11887200" cy="18288"/>
          </a:xfrm>
          <a:prstGeom prst="rect">
            <a:avLst/>
          </a:prstGeom>
          <a:solidFill>
            <a:srgbClr val="C1A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BC07E9B-4741-6D4F-A9C8-406CBF39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pPr algn="ctr"/>
            <a:fld id="{C6581465-640E-BB4A-B0E3-2887ED5CFDFD}" type="slidenum">
              <a:rPr lang="en-US" smtClean="0"/>
              <a:pPr algn="ctr"/>
              <a:t>‹#›</a:t>
            </a:fld>
            <a:endParaRPr lang="en-US" sz="1000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3B844FA-0062-3344-B9C7-BA3322BC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  <a:prstGeom prst="rect">
            <a:avLst/>
          </a:prstGeom>
        </p:spPr>
        <p:txBody>
          <a:bodyPr/>
          <a:lstStyle>
            <a:lvl1pPr algn="l">
              <a:defRPr sz="1000" b="1" i="0" spc="15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2AA4699-069C-664E-BF96-7EE95FDE36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9010" y="6341379"/>
            <a:ext cx="395060" cy="3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9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E1856-D37D-944F-A1AF-F9FEEB0E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  <a:prstGeom prst="rect">
            <a:avLst/>
          </a:prstGeom>
        </p:spPr>
        <p:txBody>
          <a:bodyPr/>
          <a:lstStyle>
            <a:lvl1pPr algn="l">
              <a:defRPr sz="1000" b="1" i="0" spc="15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03689-DD82-2C47-B76A-8AB758DFE8A9}"/>
              </a:ext>
            </a:extLst>
          </p:cNvPr>
          <p:cNvSpPr/>
          <p:nvPr userDrawn="1"/>
        </p:nvSpPr>
        <p:spPr>
          <a:xfrm>
            <a:off x="0" y="0"/>
            <a:ext cx="12192000" cy="71021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6DA82B-F394-284B-964E-8E766DA37F47}"/>
              </a:ext>
            </a:extLst>
          </p:cNvPr>
          <p:cNvSpPr/>
          <p:nvPr userDrawn="1"/>
        </p:nvSpPr>
        <p:spPr>
          <a:xfrm>
            <a:off x="152399" y="6195282"/>
            <a:ext cx="11887200" cy="18288"/>
          </a:xfrm>
          <a:prstGeom prst="rect">
            <a:avLst/>
          </a:prstGeom>
          <a:solidFill>
            <a:srgbClr val="C1A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0894F48-7C14-9A42-9D94-E517F4733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9010" y="6341379"/>
            <a:ext cx="395060" cy="39506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F25403-FE0D-7C4A-8E05-A822A581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rgbClr val="394155"/>
                </a:solidFill>
                <a:latin typeface="Adelle Sans" pitchFamily="2" charset="77"/>
              </a:defRPr>
            </a:lvl1pPr>
          </a:lstStyle>
          <a:p>
            <a:pPr algn="ctr"/>
            <a:fld id="{C6581465-640E-BB4A-B0E3-2887ED5CFDFD}" type="slidenum">
              <a:rPr lang="en-US" smtClean="0"/>
              <a:pPr algn="ct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3967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F6D8B-ECC8-004A-98B8-15618EB4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2538D-E593-AA4F-B945-78C277E27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11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estar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vergreenalliancecpa.com/" TargetMode="External"/><Relationship Id="rId5" Type="http://schemas.openxmlformats.org/officeDocument/2006/relationships/hyperlink" Target="https://www.charitynavigator.org/landing-pages/for-nonprofits.html/" TargetMode="External"/><Relationship Id="rId4" Type="http://schemas.openxmlformats.org/officeDocument/2006/relationships/hyperlink" Target="https://docs.google.com/document/d/1zPMbhIIA-CaZrppzFus-TakBK5npSWpxFpBhUp_5OCY/edit?tab=t.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EvergreenAllianceCPA.com" TargetMode="External"/><Relationship Id="rId2" Type="http://schemas.openxmlformats.org/officeDocument/2006/relationships/hyperlink" Target="mailto:RChristiansen@EvergreenAllianceCPA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8E9C86-8465-9538-3679-8BBB7CDA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84" r="15768"/>
          <a:stretch>
            <a:fillRect/>
          </a:stretch>
        </p:blipFill>
        <p:spPr>
          <a:xfrm>
            <a:off x="5266544" y="0"/>
            <a:ext cx="6989822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62253D8-FAAE-754A-AAC6-83079E54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898415-EC5B-0347-BAA5-8903DA66B236}"/>
              </a:ext>
            </a:extLst>
          </p:cNvPr>
          <p:cNvSpPr/>
          <p:nvPr/>
        </p:nvSpPr>
        <p:spPr>
          <a:xfrm>
            <a:off x="0" y="0"/>
            <a:ext cx="5266544" cy="6858000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AAEE0-8735-1B4E-BB78-C4011A775134}"/>
              </a:ext>
            </a:extLst>
          </p:cNvPr>
          <p:cNvSpPr txBox="1"/>
          <p:nvPr/>
        </p:nvSpPr>
        <p:spPr>
          <a:xfrm>
            <a:off x="311654" y="4369483"/>
            <a:ext cx="44067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100" dirty="0">
                <a:solidFill>
                  <a:schemeClr val="bg1"/>
                </a:solidFill>
                <a:latin typeface="Adelle Sans" pitchFamily="2" charset="77"/>
              </a:rPr>
              <a:t>Charity Navigator: </a:t>
            </a:r>
            <a:r>
              <a:rPr lang="en-US" sz="2800" b="1" spc="100" dirty="0">
                <a:solidFill>
                  <a:schemeClr val="bg1"/>
                </a:solidFill>
                <a:latin typeface="Adelle Sans" pitchFamily="2" charset="77"/>
              </a:rPr>
              <a:t>Putting Your Best Foot Forward</a:t>
            </a:r>
            <a:endParaRPr lang="en-US" sz="3600" b="1" spc="100" dirty="0">
              <a:solidFill>
                <a:schemeClr val="bg1"/>
              </a:solidFill>
              <a:latin typeface="Adelle Sans" pitchFamily="2" charset="77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1A78D85-A25E-514A-A4C9-824EFDF3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1" y="462064"/>
            <a:ext cx="2180931" cy="12365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78287F2-047C-8641-948A-835AAE922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089" y="136527"/>
            <a:ext cx="787570" cy="7875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B3EFB5-26DD-124B-AEF5-D65CAF6F7CCE}"/>
              </a:ext>
            </a:extLst>
          </p:cNvPr>
          <p:cNvSpPr txBox="1"/>
          <p:nvPr/>
        </p:nvSpPr>
        <p:spPr>
          <a:xfrm>
            <a:off x="337929" y="6295944"/>
            <a:ext cx="4167809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solidFill>
                  <a:srgbClr val="C1A686"/>
                </a:solidFill>
                <a:latin typeface="Adelle Sans"/>
              </a:rPr>
              <a:t>Rebecca Christiansen, CPA</a:t>
            </a:r>
          </a:p>
        </p:txBody>
      </p:sp>
    </p:spTree>
    <p:extLst>
      <p:ext uri="{BB962C8B-B14F-4D97-AF65-F5344CB8AC3E}">
        <p14:creationId xmlns:p14="http://schemas.microsoft.com/office/powerpoint/2010/main" val="378370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19E6B2-A76C-AA49-B0F4-D505FC192516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100" baseline="0" dirty="0">
                <a:solidFill>
                  <a:srgbClr val="394155"/>
                </a:solidFill>
                <a:latin typeface="Adelle Sans" pitchFamily="2" charset="77"/>
                <a:ea typeface="+mj-ea"/>
                <a:cs typeface="+mj-cs"/>
              </a:rPr>
              <a:t>The Encompass Rating System</a:t>
            </a:r>
            <a:endParaRPr lang="en-US" sz="3600" kern="1200" spc="100" baseline="0" dirty="0">
              <a:solidFill>
                <a:srgbClr val="394155"/>
              </a:solidFill>
              <a:latin typeface="Adelle Sans" pitchFamily="2" charset="77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6581465-640E-BB4A-B0E3-2887ED5CFDFD}" type="slidenum">
              <a:rPr lang="en-US" smtClean="0"/>
              <a:pPr algn="ctr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THE STATEMENT WE MAKE IS MORE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THAN JUST FINANCIAL.</a:t>
            </a:r>
          </a:p>
        </p:txBody>
      </p: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E359AF11-0F6B-1A58-CA28-1AB10CC4F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458832"/>
              </p:ext>
            </p:extLst>
          </p:nvPr>
        </p:nvGraphicFramePr>
        <p:xfrm>
          <a:off x="838200" y="1541929"/>
          <a:ext cx="10515600" cy="463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85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11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9E6B2-A76C-AA49-B0F4-D505FC192516}"/>
              </a:ext>
            </a:extLst>
          </p:cNvPr>
          <p:cNvSpPr txBox="1"/>
          <p:nvPr/>
        </p:nvSpPr>
        <p:spPr>
          <a:xfrm>
            <a:off x="457200" y="654740"/>
            <a:ext cx="1120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The Accountability &amp; Finance Beacon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31C6B-7C6A-D006-DB34-E32FC263F8AF}"/>
              </a:ext>
            </a:extLst>
          </p:cNvPr>
          <p:cNvSpPr txBox="1"/>
          <p:nvPr/>
        </p:nvSpPr>
        <p:spPr>
          <a:xfrm>
            <a:off x="1208989" y="1365439"/>
            <a:ext cx="93869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Accountability</a:t>
            </a:r>
          </a:p>
          <a:p>
            <a:endParaRPr lang="en-US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 to 18 metrics depending on the size and source of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of the information comes directly from the 990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some organization with &gt;$50 million in revenue the organization’s website is reviewed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metrics only apply to “Donor funded” organizations, meaning that &gt;40% of their support comes from contributions (as opposed to program service revenue</a:t>
            </a:r>
          </a:p>
        </p:txBody>
      </p:sp>
    </p:spTree>
    <p:extLst>
      <p:ext uri="{BB962C8B-B14F-4D97-AF65-F5344CB8AC3E}">
        <p14:creationId xmlns:p14="http://schemas.microsoft.com/office/powerpoint/2010/main" val="331452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A8410-00A4-651D-5CEB-388F4756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1266DE-B11C-F260-608F-12A8B854A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C2E8B-95AA-F72A-10A5-178186B0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12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D8D7F-519B-F318-9F6C-528A25DF4EA3}"/>
              </a:ext>
            </a:extLst>
          </p:cNvPr>
          <p:cNvSpPr txBox="1"/>
          <p:nvPr/>
        </p:nvSpPr>
        <p:spPr>
          <a:xfrm>
            <a:off x="1206522" y="1360954"/>
            <a:ext cx="1001729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Finance (up to 4 metrics)</a:t>
            </a:r>
            <a:endParaRPr lang="en-US" sz="2000" u="sng" dirty="0"/>
          </a:p>
          <a:p>
            <a:endParaRPr lang="en-US" sz="11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organization sizes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 Expense Ratio (Total Program Expenses/Total Expenses)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Liabilities to Assets (Total Liabilities/Total Assets)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&gt;$2 million and 40% donor funded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Working Capital Ratio – recommended 6 months  (Working Capital/Average Monthly Expenses)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Fundraising Efficiency - excluded if no fundraising (Total Fundraising Expenses/Total Contributions)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Metrics are retired if they don’t work or inadvertently penalize a certain subset of organizations</a:t>
            </a:r>
          </a:p>
          <a:p>
            <a:pPr lvl="1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2C519-7237-DCC1-420E-25B2B14199D1}"/>
              </a:ext>
            </a:extLst>
          </p:cNvPr>
          <p:cNvSpPr txBox="1"/>
          <p:nvPr/>
        </p:nvSpPr>
        <p:spPr>
          <a:xfrm>
            <a:off x="457200" y="654740"/>
            <a:ext cx="1120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The Accountability &amp; Finance Beacon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471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19E6B2-A76C-AA49-B0F4-D505FC192516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100" baseline="0" dirty="0">
                <a:solidFill>
                  <a:srgbClr val="394155"/>
                </a:solidFill>
                <a:latin typeface="Adelle Sans" pitchFamily="2" charset="77"/>
                <a:ea typeface="+mj-ea"/>
                <a:cs typeface="+mj-cs"/>
              </a:rPr>
              <a:t>The number of metrics used varies by size and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6581465-640E-BB4A-B0E3-2887ED5CFDFD}" type="slidenum">
              <a:rPr lang="en-US" smtClean="0"/>
              <a:pPr algn="ctr"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THE STATEMENT WE MAKE IS MORE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THAN JUST FINANCIAL.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FDAEFC-EBE6-13EA-C47D-2CF734AD6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57831"/>
              </p:ext>
            </p:extLst>
          </p:nvPr>
        </p:nvGraphicFramePr>
        <p:xfrm>
          <a:off x="1432560" y="1847535"/>
          <a:ext cx="9010928" cy="380549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43109">
                  <a:extLst>
                    <a:ext uri="{9D8B030D-6E8A-4147-A177-3AD203B41FA5}">
                      <a16:colId xmlns:a16="http://schemas.microsoft.com/office/drawing/2014/main" val="1403813517"/>
                    </a:ext>
                  </a:extLst>
                </a:gridCol>
                <a:gridCol w="1509270">
                  <a:extLst>
                    <a:ext uri="{9D8B030D-6E8A-4147-A177-3AD203B41FA5}">
                      <a16:colId xmlns:a16="http://schemas.microsoft.com/office/drawing/2014/main" val="3175583743"/>
                    </a:ext>
                  </a:extLst>
                </a:gridCol>
                <a:gridCol w="1504674">
                  <a:extLst>
                    <a:ext uri="{9D8B030D-6E8A-4147-A177-3AD203B41FA5}">
                      <a16:colId xmlns:a16="http://schemas.microsoft.com/office/drawing/2014/main" val="3554347430"/>
                    </a:ext>
                  </a:extLst>
                </a:gridCol>
                <a:gridCol w="1484625">
                  <a:extLst>
                    <a:ext uri="{9D8B030D-6E8A-4147-A177-3AD203B41FA5}">
                      <a16:colId xmlns:a16="http://schemas.microsoft.com/office/drawing/2014/main" val="2968935934"/>
                    </a:ext>
                  </a:extLst>
                </a:gridCol>
                <a:gridCol w="1484625">
                  <a:extLst>
                    <a:ext uri="{9D8B030D-6E8A-4147-A177-3AD203B41FA5}">
                      <a16:colId xmlns:a16="http://schemas.microsoft.com/office/drawing/2014/main" val="3283972758"/>
                    </a:ext>
                  </a:extLst>
                </a:gridCol>
                <a:gridCol w="1484625">
                  <a:extLst>
                    <a:ext uri="{9D8B030D-6E8A-4147-A177-3AD203B41FA5}">
                      <a16:colId xmlns:a16="http://schemas.microsoft.com/office/drawing/2014/main" val="3723713366"/>
                    </a:ext>
                  </a:extLst>
                </a:gridCol>
              </a:tblGrid>
              <a:tr h="36400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82728" marR="82728" marT="41364" marB="41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Large</a:t>
                      </a:r>
                    </a:p>
                  </a:txBody>
                  <a:tcPr marL="82728" marR="82728" marT="41364" marB="41364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 marL="82728" marR="82728" marT="41364" marB="413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Small</a:t>
                      </a:r>
                    </a:p>
                  </a:txBody>
                  <a:tcPr marL="82728" marR="82728" marT="41364" marB="413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Extra Small</a:t>
                      </a:r>
                    </a:p>
                  </a:txBody>
                  <a:tcPr marL="82728" marR="82728" marT="41364" marB="413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Other</a:t>
                      </a:r>
                    </a:p>
                  </a:txBody>
                  <a:tcPr marL="82728" marR="82728" marT="41364" marB="4136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1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2125"/>
                  </a:ext>
                </a:extLst>
              </a:tr>
              <a:tr h="3640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Revenue Size</a:t>
                      </a:r>
                    </a:p>
                  </a:txBody>
                  <a:tcPr marL="82728" marR="82728" marT="41364" marB="413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$50M+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$2M-$50M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$500K-$2M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&lt;$500K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n/a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451138"/>
                  </a:ext>
                </a:extLst>
              </a:tr>
              <a:tr h="8603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Donor Support</a:t>
                      </a:r>
                    </a:p>
                    <a:p>
                      <a:pPr algn="ctr"/>
                      <a:r>
                        <a:rPr lang="en-US" sz="800" b="1" dirty="0"/>
                        <a:t>$ contributions/total revenue</a:t>
                      </a:r>
                    </a:p>
                  </a:txBody>
                  <a:tcPr marL="82728" marR="82728" marT="41364" marB="4136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40%+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39415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40%+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394155"/>
                        </a:solidFill>
                      </a:endParaRP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394155"/>
                          </a:solidFill>
                        </a:rPr>
                        <a:t>NA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394155"/>
                          </a:solidFill>
                        </a:rPr>
                        <a:t>NA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Not donor supported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95052"/>
                  </a:ext>
                </a:extLst>
              </a:tr>
              <a:tr h="6121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Years of 990 Filing</a:t>
                      </a:r>
                    </a:p>
                  </a:txBody>
                  <a:tcPr marL="82728" marR="82728" marT="41364" marB="413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394155"/>
                          </a:solidFill>
                        </a:rPr>
                        <a:t>3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3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3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394155"/>
                          </a:solidFill>
                        </a:rPr>
                        <a:t>3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3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91405"/>
                  </a:ext>
                </a:extLst>
              </a:tr>
              <a:tr h="16049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Metrics Evaluated</a:t>
                      </a:r>
                    </a:p>
                  </a:txBody>
                  <a:tcPr marL="82728" marR="82728" marT="41364" marB="4136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All metrics (Finance, Accountability, and Website)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All automated Accountability metrics and all Finance metrics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Focused set of Finance and Accountability metrics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Focused set of Finance and Accountability metrics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</a:rPr>
                        <a:t>Focused set of Finance and Accountability metrics</a:t>
                      </a:r>
                    </a:p>
                  </a:txBody>
                  <a:tcPr marL="82728" marR="82728" marT="41364" marB="41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03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7438D-407A-D794-EA6E-CA360AB68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49A4FD-695A-90C0-3885-9F5532C7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5A9A8-5B87-5124-6ADB-430EC168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14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48B8E-C6B6-AC5F-1ED7-B0536ABEB6A8}"/>
              </a:ext>
            </a:extLst>
          </p:cNvPr>
          <p:cNvSpPr txBox="1"/>
          <p:nvPr/>
        </p:nvSpPr>
        <p:spPr>
          <a:xfrm>
            <a:off x="459404" y="655950"/>
            <a:ext cx="1136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Accountability Metric Ratings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18C4F1-D167-951E-F182-FBA99F257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13939"/>
              </p:ext>
            </p:extLst>
          </p:nvPr>
        </p:nvGraphicFramePr>
        <p:xfrm>
          <a:off x="1156447" y="1434686"/>
          <a:ext cx="9968752" cy="4225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250">
                  <a:extLst>
                    <a:ext uri="{9D8B030D-6E8A-4147-A177-3AD203B41FA5}">
                      <a16:colId xmlns:a16="http://schemas.microsoft.com/office/drawing/2014/main" val="1438724071"/>
                    </a:ext>
                  </a:extLst>
                </a:gridCol>
                <a:gridCol w="3377926">
                  <a:extLst>
                    <a:ext uri="{9D8B030D-6E8A-4147-A177-3AD203B41FA5}">
                      <a16:colId xmlns:a16="http://schemas.microsoft.com/office/drawing/2014/main" val="143965403"/>
                    </a:ext>
                  </a:extLst>
                </a:gridCol>
                <a:gridCol w="3774576">
                  <a:extLst>
                    <a:ext uri="{9D8B030D-6E8A-4147-A177-3AD203B41FA5}">
                      <a16:colId xmlns:a16="http://schemas.microsoft.com/office/drawing/2014/main" val="2908884536"/>
                    </a:ext>
                  </a:extLst>
                </a:gridCol>
              </a:tblGrid>
              <a:tr h="346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Metric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Calculation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Rating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26408"/>
                  </a:ext>
                </a:extLst>
              </a:tr>
              <a:tr h="7276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Board Composition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At least 3* Board Members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* - 5 for large donor funded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1497"/>
                  </a:ext>
                </a:extLst>
              </a:tr>
              <a:tr h="680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Independence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  <a:defRPr/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At least 50% of board is independent</a:t>
                      </a:r>
                      <a:endParaRPr lang="en-US" sz="1600" dirty="0">
                        <a:solidFill>
                          <a:srgbClr val="39415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20939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Audited Financial Statements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  <a:defRPr/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Revenue &gt;$2 million – is audit present and have an oversight committee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Revenue &gt;$1 million – is audit present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Revenue $500K- $1 million – is audit,  review or compilation present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38514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Material Diversion of Assets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or No</a:t>
                      </a:r>
                      <a:endParaRPr lang="en-US" sz="1600" dirty="0">
                        <a:solidFill>
                          <a:srgbClr val="39415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No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0 points</a:t>
                      </a:r>
                      <a:endParaRPr lang="en-US" sz="1600" dirty="0">
                        <a:solidFill>
                          <a:srgbClr val="394155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42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33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89C3F-CF5E-80AB-4597-F228A392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F0AFD5-D7D0-05AA-DE86-4B1B605C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9CB94-AA4B-B1B8-1F03-D34648C3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15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AC4AC-6644-D578-65F6-99AFCFD8C9CC}"/>
              </a:ext>
            </a:extLst>
          </p:cNvPr>
          <p:cNvSpPr txBox="1"/>
          <p:nvPr/>
        </p:nvSpPr>
        <p:spPr>
          <a:xfrm>
            <a:off x="459404" y="655950"/>
            <a:ext cx="1136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Accountability Metric Ratings: Disclosures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72E39D-CC1F-8866-B656-B7061BAB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36974"/>
              </p:ext>
            </p:extLst>
          </p:nvPr>
        </p:nvGraphicFramePr>
        <p:xfrm>
          <a:off x="871151" y="1533542"/>
          <a:ext cx="10256107" cy="407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552">
                  <a:extLst>
                    <a:ext uri="{9D8B030D-6E8A-4147-A177-3AD203B41FA5}">
                      <a16:colId xmlns:a16="http://schemas.microsoft.com/office/drawing/2014/main" val="1438724071"/>
                    </a:ext>
                  </a:extLst>
                </a:gridCol>
                <a:gridCol w="1519881">
                  <a:extLst>
                    <a:ext uri="{9D8B030D-6E8A-4147-A177-3AD203B41FA5}">
                      <a16:colId xmlns:a16="http://schemas.microsoft.com/office/drawing/2014/main" val="2908884536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val="3912349912"/>
                    </a:ext>
                  </a:extLst>
                </a:gridCol>
                <a:gridCol w="3385750">
                  <a:extLst>
                    <a:ext uri="{9D8B030D-6E8A-4147-A177-3AD203B41FA5}">
                      <a16:colId xmlns:a16="http://schemas.microsoft.com/office/drawing/2014/main" val="1314410864"/>
                    </a:ext>
                  </a:extLst>
                </a:gridCol>
              </a:tblGrid>
              <a:tr h="260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Metric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Rating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Metric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26408"/>
                  </a:ext>
                </a:extLst>
              </a:tr>
              <a:tr h="537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Website listed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990 provided to board before filing*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1497"/>
                  </a:ext>
                </a:extLst>
              </a:tr>
              <a:tr h="537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Conflict of Interest Policy present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Donor Privacy Policy**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20939"/>
                  </a:ext>
                </a:extLst>
              </a:tr>
              <a:tr h="537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Whistleblower Policy present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 members listed on website**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38514"/>
                  </a:ext>
                </a:extLst>
              </a:tr>
              <a:tr h="537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Document Retention &amp; Destruction Policy present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staff members listed on website**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42101"/>
                  </a:ext>
                </a:extLst>
              </a:tr>
              <a:tr h="537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Board meeting minutes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Audited financials listed On website**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105465"/>
                  </a:ext>
                </a:extLst>
              </a:tr>
              <a:tr h="537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990 disclosed on website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for determining CEO compensation**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264553"/>
                  </a:ext>
                </a:extLst>
              </a:tr>
              <a:tr h="53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Loans to/from related parties*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No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CEO listed on 990 with salary**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</a:rPr>
                        <a:t>Yes – Full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600" dirty="0">
                          <a:solidFill>
                            <a:srgbClr val="394155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– 0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210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9FEC0D-7A85-8AE8-C8C9-F3423EC56E94}"/>
              </a:ext>
            </a:extLst>
          </p:cNvPr>
          <p:cNvSpPr txBox="1"/>
          <p:nvPr/>
        </p:nvSpPr>
        <p:spPr>
          <a:xfrm>
            <a:off x="790832" y="5740385"/>
            <a:ext cx="4778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Applies only to donor funded organizations with &gt;$2 million in revenue</a:t>
            </a:r>
          </a:p>
          <a:p>
            <a:r>
              <a:rPr lang="en-US" sz="1200" dirty="0"/>
              <a:t>**Applies only to donor funded organization with &gt;$50 million in revenue</a:t>
            </a:r>
          </a:p>
        </p:txBody>
      </p:sp>
    </p:spTree>
    <p:extLst>
      <p:ext uri="{BB962C8B-B14F-4D97-AF65-F5344CB8AC3E}">
        <p14:creationId xmlns:p14="http://schemas.microsoft.com/office/powerpoint/2010/main" val="1692937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16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9E6B2-A76C-AA49-B0F4-D505FC192516}"/>
              </a:ext>
            </a:extLst>
          </p:cNvPr>
          <p:cNvSpPr txBox="1"/>
          <p:nvPr/>
        </p:nvSpPr>
        <p:spPr>
          <a:xfrm>
            <a:off x="459404" y="655950"/>
            <a:ext cx="1136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Finance Metric Ratings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4BB20D-DFD3-0889-4806-8CA361A3B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35642"/>
              </p:ext>
            </p:extLst>
          </p:nvPr>
        </p:nvGraphicFramePr>
        <p:xfrm>
          <a:off x="1156447" y="1349336"/>
          <a:ext cx="9968752" cy="4688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5442">
                  <a:extLst>
                    <a:ext uri="{9D8B030D-6E8A-4147-A177-3AD203B41FA5}">
                      <a16:colId xmlns:a16="http://schemas.microsoft.com/office/drawing/2014/main" val="1438724071"/>
                    </a:ext>
                  </a:extLst>
                </a:gridCol>
                <a:gridCol w="2888734">
                  <a:extLst>
                    <a:ext uri="{9D8B030D-6E8A-4147-A177-3AD203B41FA5}">
                      <a16:colId xmlns:a16="http://schemas.microsoft.com/office/drawing/2014/main" val="143965403"/>
                    </a:ext>
                  </a:extLst>
                </a:gridCol>
                <a:gridCol w="3774576">
                  <a:extLst>
                    <a:ext uri="{9D8B030D-6E8A-4147-A177-3AD203B41FA5}">
                      <a16:colId xmlns:a16="http://schemas.microsoft.com/office/drawing/2014/main" val="2908884536"/>
                    </a:ext>
                  </a:extLst>
                </a:gridCol>
              </a:tblGrid>
              <a:tr h="346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Metric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Calculation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Rating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26408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Average Program Expense Ratio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Average Program expense/Average total expense</a:t>
                      </a:r>
                      <a:endParaRPr lang="en-US" sz="1800" dirty="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&gt;70%: 25 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50-70%: 1-24 pts linear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&lt;50%: 0 pts</a:t>
                      </a:r>
                      <a:endParaRPr lang="en-US" sz="1800" dirty="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1497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Liabilities to Assets Ratio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Total Liabilities/Total Assets</a:t>
                      </a:r>
                      <a:endParaRPr lang="en-US" sz="1800" dirty="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30% or less: 25pts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70%-30%: 1-24 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&gt;70%: 0 pts</a:t>
                      </a:r>
                      <a:endParaRPr lang="en-US" sz="1800" dirty="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20939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Fundraising Efficiency (&gt;$2M in revenue only)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>
                          <a:solidFill>
                            <a:srgbClr val="394155"/>
                          </a:solidFill>
                          <a:effectLst/>
                        </a:rPr>
                        <a:t>Average Fundraising Expense/Total Contributions</a:t>
                      </a:r>
                      <a:endParaRPr lang="en-US" sz="180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$0.20 or less: 25pts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$0.50-$0.20: 1-24 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&gt;$0.50: 0pts</a:t>
                      </a:r>
                      <a:endParaRPr lang="en-US" sz="1800" dirty="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38514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Working Capital (&gt;$2M in revenue only)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>
                          <a:solidFill>
                            <a:srgbClr val="394155"/>
                          </a:solidFill>
                          <a:effectLst/>
                        </a:rPr>
                        <a:t>Working Capital/Average Total Expenses</a:t>
                      </a:r>
                      <a:endParaRPr lang="en-US" sz="180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6 months or greater: 25pts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1-6 months: 1-24 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Less than 1 months: 0 pts</a:t>
                      </a:r>
                      <a:endParaRPr lang="en-US" sz="1800" dirty="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42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29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17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9E6B2-A76C-AA49-B0F4-D505FC192516}"/>
              </a:ext>
            </a:extLst>
          </p:cNvPr>
          <p:cNvSpPr txBox="1"/>
          <p:nvPr/>
        </p:nvSpPr>
        <p:spPr>
          <a:xfrm>
            <a:off x="337929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Leadership and Adaptability Beacon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FE170-F6F4-1659-11D2-442C32E96365}"/>
              </a:ext>
            </a:extLst>
          </p:cNvPr>
          <p:cNvSpPr txBox="1"/>
          <p:nvPr/>
        </p:nvSpPr>
        <p:spPr>
          <a:xfrm>
            <a:off x="673442" y="2806859"/>
            <a:ext cx="489457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Charity Navigator asks nonprofits to provide information on: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Mission, Vision, and Goals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Leadership Investments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Adaptability and Learning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575EE76-7F08-E73C-2324-C9D6A357F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880294"/>
              </p:ext>
            </p:extLst>
          </p:nvPr>
        </p:nvGraphicFramePr>
        <p:xfrm>
          <a:off x="5970290" y="2053782"/>
          <a:ext cx="5093566" cy="458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576625-F7CD-652D-0A59-B35E7BEE9E48}"/>
              </a:ext>
            </a:extLst>
          </p:cNvPr>
          <p:cNvSpPr txBox="1"/>
          <p:nvPr/>
        </p:nvSpPr>
        <p:spPr>
          <a:xfrm>
            <a:off x="673442" y="1661984"/>
            <a:ext cx="1082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Purpose: Assess a charity’s leadership capacity, strategic development, and ability to adapt to internal and external changes to better deliver on its mission</a:t>
            </a:r>
          </a:p>
        </p:txBody>
      </p:sp>
    </p:spTree>
    <p:extLst>
      <p:ext uri="{BB962C8B-B14F-4D97-AF65-F5344CB8AC3E}">
        <p14:creationId xmlns:p14="http://schemas.microsoft.com/office/powerpoint/2010/main" val="415963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B88C3-CD02-D17D-0C62-0DC119A50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F5B8FD-556F-5785-37EF-140047D6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EDA8-D9BA-D19C-D993-AACDEC02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18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CFD48-7A0B-FE8F-C0A5-7120D453DF32}"/>
              </a:ext>
            </a:extLst>
          </p:cNvPr>
          <p:cNvSpPr txBox="1"/>
          <p:nvPr/>
        </p:nvSpPr>
        <p:spPr>
          <a:xfrm>
            <a:off x="337929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Leadership and Adaptability Beacon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86AE0-664B-4790-49DD-0352BCD99BD2}"/>
              </a:ext>
            </a:extLst>
          </p:cNvPr>
          <p:cNvSpPr txBox="1"/>
          <p:nvPr/>
        </p:nvSpPr>
        <p:spPr>
          <a:xfrm>
            <a:off x="673442" y="1661984"/>
            <a:ext cx="1082452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Self reported using the Nonprofit Portal (10-15 minutes)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Survey includes questions on: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Strategic goals – Describe your goals and identify the category that best describes each one.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Leadership development – Which leadership development initiatives have you invested in?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External mobilization - How do you engage externally to advance your mission?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Adaptability – What strategies did your nonprofit take to ensure sustainability and/or adapt to change?</a:t>
            </a:r>
          </a:p>
        </p:txBody>
      </p:sp>
    </p:spTree>
    <p:extLst>
      <p:ext uri="{BB962C8B-B14F-4D97-AF65-F5344CB8AC3E}">
        <p14:creationId xmlns:p14="http://schemas.microsoft.com/office/powerpoint/2010/main" val="3009059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6581465-640E-BB4A-B0E3-2887ED5CFDFD}" type="slidenum">
              <a:rPr lang="en-US" smtClean="0"/>
              <a:pPr algn="ctr"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THE STATEMENT WE MAKE IS MORE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THAN JUST FINANCIAL.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9070AAF2-97AF-AEF3-D73C-D5B2B20A7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534113"/>
              </p:ext>
            </p:extLst>
          </p:nvPr>
        </p:nvGraphicFramePr>
        <p:xfrm>
          <a:off x="838200" y="1606378"/>
          <a:ext cx="10515600" cy="4372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6614AD-8E22-1267-BC7C-7F2C8B7F14C9}"/>
              </a:ext>
            </a:extLst>
          </p:cNvPr>
          <p:cNvSpPr txBox="1"/>
          <p:nvPr/>
        </p:nvSpPr>
        <p:spPr>
          <a:xfrm>
            <a:off x="337929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Culture &amp; Community Beacon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262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STATEMENT WE MAKE IS MORE</a:t>
            </a:r>
          </a:p>
          <a:p>
            <a:r>
              <a:rPr lang="en-US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FCC3F-F80A-9842-A580-A853874742CC}"/>
              </a:ext>
            </a:extLst>
          </p:cNvPr>
          <p:cNvSpPr txBox="1"/>
          <p:nvPr/>
        </p:nvSpPr>
        <p:spPr>
          <a:xfrm>
            <a:off x="337930" y="412685"/>
            <a:ext cx="73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Course Overview </a:t>
            </a:r>
            <a:endParaRPr lang="en-US" sz="1600" b="1" spc="100" dirty="0">
              <a:solidFill>
                <a:srgbClr val="394155"/>
              </a:solidFill>
              <a:latin typeface="Adelle Sans" pitchFamily="2" charset="77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9C71DE-DEDB-F048-9516-6B03008C6E5A}"/>
              </a:ext>
            </a:extLst>
          </p:cNvPr>
          <p:cNvSpPr txBox="1">
            <a:spLocks noChangeArrowheads="1"/>
          </p:cNvSpPr>
          <p:nvPr/>
        </p:nvSpPr>
        <p:spPr>
          <a:xfrm>
            <a:off x="1168110" y="1139687"/>
            <a:ext cx="8382000" cy="47303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ctr">
              <a:buClr>
                <a:schemeClr val="accent1"/>
              </a:buClr>
              <a:buSzPct val="80000"/>
            </a:pPr>
            <a:endParaRPr lang="en-US" sz="2000" b="1" dirty="0">
              <a:latin typeface="Adelle Sans" pitchFamily="2" charset="7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Charity Navigator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the rating methodology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how to maximize your organization’s rating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the information to improve the overall health of your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3516315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20</a:t>
            </a:fld>
            <a:endParaRPr lang="en-US" sz="1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047205-E8CB-AA4C-B543-040732EC0CBF}"/>
              </a:ext>
            </a:extLst>
          </p:cNvPr>
          <p:cNvSpPr txBox="1">
            <a:spLocks noChangeArrowheads="1"/>
          </p:cNvSpPr>
          <p:nvPr/>
        </p:nvSpPr>
        <p:spPr>
          <a:xfrm>
            <a:off x="970008" y="1482700"/>
            <a:ext cx="4913652" cy="39125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30" lvl="1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800" dirty="0">
                <a:solidFill>
                  <a:srgbClr val="E0C796"/>
                </a:solidFill>
              </a:rPr>
              <a:t>Equity Strategies Checklist</a:t>
            </a:r>
            <a:endParaRPr lang="en-US" altLang="en-US" sz="1200" dirty="0">
              <a:solidFill>
                <a:srgbClr val="E0C796"/>
              </a:solidFill>
            </a:endParaRPr>
          </a:p>
          <a:p>
            <a:pPr marL="114230" lvl="1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dirty="0"/>
              <a:t>Asks 14 questions on adoption of best practices in equity</a:t>
            </a:r>
            <a:endParaRPr lang="en-US" altLang="en-US" sz="1200" dirty="0"/>
          </a:p>
          <a:p>
            <a:pPr marL="457130" lvl="1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dirty="0"/>
              <a:t>Data-related question about capturing and analyzing data staff and beneficiaries' demographic data</a:t>
            </a:r>
            <a:endParaRPr lang="en-US" altLang="en-US" sz="1200" dirty="0"/>
          </a:p>
          <a:p>
            <a:pPr marL="457130" lvl="1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dirty="0"/>
              <a:t>Policies-related questions about board and staff diversity, inclusive leadership, and ongoing equity</a:t>
            </a:r>
          </a:p>
          <a:p>
            <a:pPr marL="1485830" lvl="4" indent="0">
              <a:spcBef>
                <a:spcPct val="0"/>
              </a:spcBef>
              <a:buNone/>
              <a:defRPr/>
            </a:pPr>
            <a:endParaRPr lang="en-US" alt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Adelle Sans" pitchFamily="2" charset="77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68FBBB8-53C8-A149-9EAE-DFBE6A18E2DB}"/>
              </a:ext>
            </a:extLst>
          </p:cNvPr>
          <p:cNvSpPr txBox="1">
            <a:spLocks noChangeArrowheads="1"/>
          </p:cNvSpPr>
          <p:nvPr/>
        </p:nvSpPr>
        <p:spPr>
          <a:xfrm>
            <a:off x="5898294" y="1482700"/>
            <a:ext cx="5706966" cy="44209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30" lvl="1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800" dirty="0">
                <a:solidFill>
                  <a:srgbClr val="E0C796"/>
                </a:solidFill>
              </a:rPr>
              <a:t>How We Listen Survey</a:t>
            </a:r>
          </a:p>
          <a:p>
            <a:pPr marL="114230" lvl="1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dirty="0"/>
              <a:t>Questions include: </a:t>
            </a:r>
          </a:p>
          <a:p>
            <a:pPr marL="844480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400" dirty="0"/>
              <a:t>Does your organization collect feedback? </a:t>
            </a:r>
          </a:p>
          <a:p>
            <a:pPr marL="844480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400" dirty="0"/>
              <a:t>How is your organization using feedback from the people you serve? </a:t>
            </a:r>
          </a:p>
          <a:p>
            <a:pPr marL="844480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400" dirty="0"/>
              <a:t>Which of the following feedback practices does your organization routinely carry out? </a:t>
            </a:r>
          </a:p>
          <a:p>
            <a:pPr marL="844480" lvl="2" indent="-27305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400" dirty="0"/>
              <a:t>What challenges does your organization face in collecting feedback from the people you serve</a:t>
            </a:r>
          </a:p>
          <a:p>
            <a:pPr marL="2216080" lvl="5" indent="-273050">
              <a:spcBef>
                <a:spcPct val="0"/>
              </a:spcBef>
              <a:defRPr/>
            </a:pPr>
            <a:endParaRPr lang="en-US" altLang="en-US" sz="1600" dirty="0">
              <a:latin typeface="Adelle Sans" pitchFamily="2" charset="77"/>
            </a:endParaRPr>
          </a:p>
          <a:p>
            <a:pPr marL="1943030" lvl="5" indent="0">
              <a:spcBef>
                <a:spcPct val="0"/>
              </a:spcBef>
              <a:buNone/>
              <a:defRPr/>
            </a:pPr>
            <a:endParaRPr lang="en-US" altLang="en-US" sz="1600" dirty="0">
              <a:latin typeface="Adelle Sans" pitchFamily="2" charset="77"/>
            </a:endParaRPr>
          </a:p>
          <a:p>
            <a:pPr marL="2216080" lvl="5" indent="-273050">
              <a:spcBef>
                <a:spcPct val="0"/>
              </a:spcBef>
              <a:defRPr/>
            </a:pPr>
            <a:endParaRPr lang="en-US" altLang="en-US" sz="1600" dirty="0">
              <a:latin typeface="Adelle Sans" pitchFamily="2" charset="77"/>
            </a:endParaRPr>
          </a:p>
          <a:p>
            <a:pPr marL="2216080" lvl="5" indent="-273050">
              <a:spcBef>
                <a:spcPct val="0"/>
              </a:spcBef>
              <a:defRPr/>
            </a:pPr>
            <a:endParaRPr lang="en-US" altLang="en-US" sz="1600" dirty="0">
              <a:latin typeface="Adelle Sans" pitchFamily="2" charset="77"/>
            </a:endParaRPr>
          </a:p>
          <a:p>
            <a:pPr marL="1485830" lvl="4" indent="0">
              <a:spcBef>
                <a:spcPct val="0"/>
              </a:spcBef>
              <a:buNone/>
              <a:defRPr/>
            </a:pPr>
            <a:endParaRPr lang="en-US" alt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Adelle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36D17-0B69-5390-27E3-B7C98847D9E0}"/>
              </a:ext>
            </a:extLst>
          </p:cNvPr>
          <p:cNvSpPr txBox="1"/>
          <p:nvPr/>
        </p:nvSpPr>
        <p:spPr>
          <a:xfrm>
            <a:off x="337929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Culture &amp; Community Beacon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578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21</a:t>
            </a:fld>
            <a:endParaRPr lang="en-US" sz="1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B4910F-7D8A-FAA1-FA48-E12A271C8075}"/>
              </a:ext>
            </a:extLst>
          </p:cNvPr>
          <p:cNvGrpSpPr/>
          <p:nvPr/>
        </p:nvGrpSpPr>
        <p:grpSpPr>
          <a:xfrm>
            <a:off x="886550" y="2062095"/>
            <a:ext cx="10268756" cy="400111"/>
            <a:chOff x="886550" y="2099132"/>
            <a:chExt cx="10268756" cy="5083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95538D-78B2-F476-0C39-D8E46C3BDF00}"/>
                </a:ext>
              </a:extLst>
            </p:cNvPr>
            <p:cNvSpPr/>
            <p:nvPr/>
          </p:nvSpPr>
          <p:spPr>
            <a:xfrm>
              <a:off x="886550" y="2099132"/>
              <a:ext cx="5341255" cy="508389"/>
            </a:xfrm>
            <a:prstGeom prst="rect">
              <a:avLst/>
            </a:prstGeom>
            <a:solidFill>
              <a:srgbClr val="E0C796"/>
            </a:solidFill>
            <a:ln>
              <a:solidFill>
                <a:srgbClr val="7878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sz="2000" b="1" dirty="0">
                  <a:solidFill>
                    <a:srgbClr val="000000"/>
                  </a:solidFill>
                </a:rPr>
                <a:t>Measur</a:t>
              </a:r>
              <a:r>
                <a:rPr lang="en-US" sz="2000" b="1" dirty="0">
                  <a:solidFill>
                    <a:srgbClr val="000000"/>
                  </a:solidFill>
                </a:rPr>
                <a:t>ing Outcomes</a:t>
              </a:r>
              <a:r>
                <a:rPr sz="2000" b="1" dirty="0">
                  <a:solidFill>
                    <a:srgbClr val="000000"/>
                  </a:solidFill>
                </a:rPr>
                <a:t> (New)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27805" y="2099133"/>
              <a:ext cx="4927501" cy="508388"/>
            </a:xfrm>
            <a:prstGeom prst="rect">
              <a:avLst/>
            </a:prstGeom>
            <a:solidFill>
              <a:srgbClr val="99AFAE"/>
            </a:solidFill>
            <a:ln>
              <a:solidFill>
                <a:srgbClr val="7878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sz="2000" b="1" dirty="0">
                  <a:solidFill>
                    <a:srgbClr val="000000"/>
                  </a:solidFill>
                </a:rPr>
                <a:t>Impact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9BAE72-6155-D06D-9443-238254246502}"/>
              </a:ext>
            </a:extLst>
          </p:cNvPr>
          <p:cNvSpPr txBox="1"/>
          <p:nvPr/>
        </p:nvSpPr>
        <p:spPr>
          <a:xfrm>
            <a:off x="831396" y="2463652"/>
            <a:ext cx="520945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Evaluates how a nonprofit collects and uses data to improve its program</a:t>
            </a:r>
            <a:endParaRPr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Open to all nonprofits</a:t>
            </a:r>
            <a:endParaRPr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43754-8B58-9E5E-08DC-D25CFCCE1D70}"/>
              </a:ext>
            </a:extLst>
          </p:cNvPr>
          <p:cNvSpPr txBox="1"/>
          <p:nvPr/>
        </p:nvSpPr>
        <p:spPr>
          <a:xfrm>
            <a:off x="6312653" y="2468016"/>
            <a:ext cx="47976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Answers two questions:</a:t>
            </a:r>
          </a:p>
          <a:p>
            <a:pPr marL="800100" lvl="1" indent="-342900">
              <a:buFont typeface="+mj-lt"/>
              <a:buAutoNum type="arabicPeriod"/>
            </a:pPr>
            <a:r>
              <a:rPr dirty="0"/>
              <a:t>Is this nonprofit achieving its mission?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dirty="0"/>
              <a:t>Is this nonprofit achieving its mission in a way that it is cost-effective?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Impact Report Builder in pilot</a:t>
            </a:r>
            <a:endParaRPr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127FB4-F76B-FB2C-D787-77055E10C720}"/>
              </a:ext>
            </a:extLst>
          </p:cNvPr>
          <p:cNvSpPr/>
          <p:nvPr/>
        </p:nvSpPr>
        <p:spPr>
          <a:xfrm>
            <a:off x="6227805" y="4238368"/>
            <a:ext cx="4967336" cy="1754600"/>
          </a:xfrm>
          <a:prstGeom prst="rect">
            <a:avLst/>
          </a:prstGeom>
          <a:solidFill>
            <a:srgbClr val="99AF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0641F7-5F74-4B4A-2BA7-543565937CAA}"/>
              </a:ext>
            </a:extLst>
          </p:cNvPr>
          <p:cNvSpPr/>
          <p:nvPr/>
        </p:nvSpPr>
        <p:spPr>
          <a:xfrm>
            <a:off x="886550" y="4238367"/>
            <a:ext cx="5341255" cy="1748965"/>
          </a:xfrm>
          <a:prstGeom prst="rect">
            <a:avLst/>
          </a:prstGeom>
          <a:solidFill>
            <a:srgbClr val="E0C7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Flowchart: Off-page Connector 18">
            <a:extLst>
              <a:ext uri="{FF2B5EF4-FFF2-40B4-BE49-F238E27FC236}">
                <a16:creationId xmlns:a16="http://schemas.microsoft.com/office/drawing/2014/main" id="{194DCFAB-F5B2-FC85-5F85-49D20247FB07}"/>
              </a:ext>
            </a:extLst>
          </p:cNvPr>
          <p:cNvSpPr/>
          <p:nvPr/>
        </p:nvSpPr>
        <p:spPr>
          <a:xfrm>
            <a:off x="1360267" y="4397127"/>
            <a:ext cx="1407169" cy="433708"/>
          </a:xfrm>
          <a:prstGeom prst="flowChartOffpageConnector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61FBB1C4-DD91-5A87-8D64-DFA7088E912C}"/>
              </a:ext>
            </a:extLst>
          </p:cNvPr>
          <p:cNvSpPr/>
          <p:nvPr/>
        </p:nvSpPr>
        <p:spPr>
          <a:xfrm>
            <a:off x="4281434" y="4394023"/>
            <a:ext cx="1407169" cy="433708"/>
          </a:xfrm>
          <a:prstGeom prst="flowChartOffpageConnector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Outputs</a:t>
            </a:r>
          </a:p>
        </p:txBody>
      </p:sp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199546C1-DE8A-2692-3A9E-494767416902}"/>
              </a:ext>
            </a:extLst>
          </p:cNvPr>
          <p:cNvSpPr/>
          <p:nvPr/>
        </p:nvSpPr>
        <p:spPr>
          <a:xfrm>
            <a:off x="6817115" y="4397249"/>
            <a:ext cx="2564839" cy="433708"/>
          </a:xfrm>
          <a:prstGeom prst="flowChartOffpageConnector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Attributed Outcomes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EBECDDE2-2763-0CD3-EB2A-F85C45788EB2}"/>
              </a:ext>
            </a:extLst>
          </p:cNvPr>
          <p:cNvSpPr/>
          <p:nvPr/>
        </p:nvSpPr>
        <p:spPr>
          <a:xfrm>
            <a:off x="2196106" y="5423302"/>
            <a:ext cx="1921131" cy="433708"/>
          </a:xfrm>
          <a:prstGeom prst="wedgeRectCallout">
            <a:avLst>
              <a:gd name="adj1" fmla="val 20815"/>
              <a:gd name="adj2" fmla="val -77530"/>
            </a:avLst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Stories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23181DD4-079B-18F7-8164-336F8542AD7B}"/>
              </a:ext>
            </a:extLst>
          </p:cNvPr>
          <p:cNvSpPr/>
          <p:nvPr/>
        </p:nvSpPr>
        <p:spPr>
          <a:xfrm>
            <a:off x="5636860" y="5418278"/>
            <a:ext cx="2366800" cy="433708"/>
          </a:xfrm>
          <a:prstGeom prst="wedgeRectCallout">
            <a:avLst>
              <a:gd name="adj1" fmla="val -21382"/>
              <a:gd name="adj2" fmla="val -70633"/>
            </a:avLst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Measured Outcomes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355F7E1F-B86A-85C0-C5BC-01317E3BFCAE}"/>
              </a:ext>
            </a:extLst>
          </p:cNvPr>
          <p:cNvSpPr/>
          <p:nvPr/>
        </p:nvSpPr>
        <p:spPr>
          <a:xfrm>
            <a:off x="8571686" y="5418278"/>
            <a:ext cx="2366800" cy="433708"/>
          </a:xfrm>
          <a:prstGeom prst="wedgeRectCallout">
            <a:avLst>
              <a:gd name="adj1" fmla="val 7713"/>
              <a:gd name="adj2" fmla="val -75805"/>
            </a:avLst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Cost-Effectiveness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F4EB1C-C7FD-9A3B-FE56-DE864CAE3F27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2087137" y="4997563"/>
            <a:ext cx="1420390" cy="231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390E34-1F88-1C22-3631-3A3EF5152E4B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3666208" y="4983387"/>
            <a:ext cx="1272782" cy="245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1E87EA-02D3-C3C2-50F5-7613F674452E}"/>
              </a:ext>
            </a:extLst>
          </p:cNvPr>
          <p:cNvCxnSpPr>
            <a:cxnSpLocks/>
            <a:stCxn id="11" idx="6"/>
          </p:cNvCxnSpPr>
          <p:nvPr/>
        </p:nvCxnSpPr>
        <p:spPr>
          <a:xfrm flipV="1">
            <a:off x="6438874" y="4934890"/>
            <a:ext cx="1625997" cy="3064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8AD7B79-27ED-2D8A-2702-A729AA311D3D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5046206" y="4983387"/>
            <a:ext cx="1233987" cy="257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F7FA21-BBA8-BFB4-2018-2DB0449CFF01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8162341" y="4938115"/>
            <a:ext cx="1684237" cy="293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ABCF8D8-3FED-64B4-7F5C-7F9EBE8DBB0E}"/>
              </a:ext>
            </a:extLst>
          </p:cNvPr>
          <p:cNvSpPr/>
          <p:nvPr/>
        </p:nvSpPr>
        <p:spPr>
          <a:xfrm>
            <a:off x="1973253" y="4917701"/>
            <a:ext cx="158681" cy="1188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2E08382-027D-580F-AA3C-9F29797AE4AD}"/>
              </a:ext>
            </a:extLst>
          </p:cNvPr>
          <p:cNvSpPr/>
          <p:nvPr/>
        </p:nvSpPr>
        <p:spPr>
          <a:xfrm>
            <a:off x="3507527" y="5169521"/>
            <a:ext cx="158681" cy="1188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25A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AE0961B-17A2-136F-7110-B750D3B18193}"/>
              </a:ext>
            </a:extLst>
          </p:cNvPr>
          <p:cNvSpPr/>
          <p:nvPr/>
        </p:nvSpPr>
        <p:spPr>
          <a:xfrm>
            <a:off x="9766855" y="5169521"/>
            <a:ext cx="158681" cy="1188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25A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26FB62-4754-BB62-E3A6-73FC2E18A1B5}"/>
              </a:ext>
            </a:extLst>
          </p:cNvPr>
          <p:cNvSpPr/>
          <p:nvPr/>
        </p:nvSpPr>
        <p:spPr>
          <a:xfrm>
            <a:off x="8003660" y="4878667"/>
            <a:ext cx="158681" cy="1188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25A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6574BB-7A76-3C6E-0810-C2DFD4E150DB}"/>
              </a:ext>
            </a:extLst>
          </p:cNvPr>
          <p:cNvSpPr/>
          <p:nvPr/>
        </p:nvSpPr>
        <p:spPr>
          <a:xfrm>
            <a:off x="6280193" y="5181924"/>
            <a:ext cx="158681" cy="1188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25A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39BB68-27A6-3693-0231-0880B5A907D4}"/>
              </a:ext>
            </a:extLst>
          </p:cNvPr>
          <p:cNvSpPr/>
          <p:nvPr/>
        </p:nvSpPr>
        <p:spPr>
          <a:xfrm>
            <a:off x="4905679" y="4903755"/>
            <a:ext cx="158681" cy="1188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25A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C27BD-873B-3A42-1C46-769E66094055}"/>
              </a:ext>
            </a:extLst>
          </p:cNvPr>
          <p:cNvSpPr txBox="1"/>
          <p:nvPr/>
        </p:nvSpPr>
        <p:spPr>
          <a:xfrm>
            <a:off x="886550" y="1630535"/>
            <a:ext cx="1026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Purpose: Evaluate nonprofit impact through two assessments: Impact and Measurement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E8814-D6D9-D50A-D792-5B5CD90CC045}"/>
              </a:ext>
            </a:extLst>
          </p:cNvPr>
          <p:cNvSpPr txBox="1"/>
          <p:nvPr/>
        </p:nvSpPr>
        <p:spPr>
          <a:xfrm>
            <a:off x="337929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Impact &amp; Measurement Beacon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6091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22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D59C7-4C1C-4E94-A1EA-A8150C765B29}"/>
              </a:ext>
            </a:extLst>
          </p:cNvPr>
          <p:cNvSpPr txBox="1"/>
          <p:nvPr/>
        </p:nvSpPr>
        <p:spPr>
          <a:xfrm>
            <a:off x="647448" y="1629886"/>
            <a:ext cx="56215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can have an Impact score (75%), a Measurement score (25%), or BOTH (best)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Your profile page will show the donor how you scored on Impact and each of the Measurement sections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Charity Navigator provides a Measuring Outcomes User Guide in the Nonprofit Portal to help with the assessment and provide important resources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439983-06C8-5D84-FABB-E31DFAE7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1442" y="1423729"/>
            <a:ext cx="6089281" cy="4351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6F0011-B8AB-A548-F7FB-63D1E4C64E81}"/>
              </a:ext>
            </a:extLst>
          </p:cNvPr>
          <p:cNvSpPr txBox="1"/>
          <p:nvPr/>
        </p:nvSpPr>
        <p:spPr>
          <a:xfrm>
            <a:off x="337929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Impact &amp; Measurement Beacon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64378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2F7BA-D3E1-5D67-64EE-79E1A8775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1B6219-408A-9C53-EF91-0D8B9AD2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E669B9-7FED-33A7-673B-808C4A3A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23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8E263-89ED-A259-D463-41381C463EB5}"/>
              </a:ext>
            </a:extLst>
          </p:cNvPr>
          <p:cNvSpPr txBox="1"/>
          <p:nvPr/>
        </p:nvSpPr>
        <p:spPr>
          <a:xfrm>
            <a:off x="647447" y="1589380"/>
            <a:ext cx="1089376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The assessment’s metrics are in five distinct sections: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400" dirty="0"/>
              <a:t>Program Planning &amp; Design – assesses the use of crucial evaluation tools for program objective setting activities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400" dirty="0"/>
              <a:t>Program Development – assesses the consideration of stakeholders in program objectives and activities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400" dirty="0"/>
              <a:t>Data Collection &amp; Analysis – assesses best practices used in collecting and analyzing data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400" dirty="0"/>
              <a:t>Reporting &amp; Distribution of results – assesses reporting and dissemination program results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400" dirty="0"/>
              <a:t>Use of results – assesses the use of results to guide learning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106B8-DA38-7689-90B1-13D3AB734E1C}"/>
              </a:ext>
            </a:extLst>
          </p:cNvPr>
          <p:cNvSpPr txBox="1"/>
          <p:nvPr/>
        </p:nvSpPr>
        <p:spPr>
          <a:xfrm>
            <a:off x="337929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Measurement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8399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5DED7-8557-6B57-56EA-6E7460751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67512C-BB82-B2CD-DC7A-CDAD5093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343315-C46A-DB50-797A-3EB2516D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24</a:t>
            </a:fld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35347-B7D1-472A-4062-142872DC3780}"/>
              </a:ext>
            </a:extLst>
          </p:cNvPr>
          <p:cNvSpPr txBox="1"/>
          <p:nvPr/>
        </p:nvSpPr>
        <p:spPr>
          <a:xfrm>
            <a:off x="673442" y="1530093"/>
            <a:ext cx="1009361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Impact Assessment is currently in a pilot program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Once the impact report is completed, you can export it and use it for your own marketing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can complete/update your report once every 6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ED56C-A3E4-94C2-2B5B-67560A74E792}"/>
              </a:ext>
            </a:extLst>
          </p:cNvPr>
          <p:cNvSpPr txBox="1"/>
          <p:nvPr/>
        </p:nvSpPr>
        <p:spPr>
          <a:xfrm>
            <a:off x="545482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Impact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EDC062-9B6F-E1EC-1958-41419EE60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247" y="3329940"/>
            <a:ext cx="8110056" cy="25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1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F39D-9B1E-6397-6CFE-9D62F4F2A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7C73D6-AC43-7FBC-E04E-78148E99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D91E2-0BBD-0A62-1EEA-B7AC828B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25</a:t>
            </a:fld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A5318-5F50-64D2-D7C5-44F703A7D86A}"/>
              </a:ext>
            </a:extLst>
          </p:cNvPr>
          <p:cNvSpPr txBox="1"/>
          <p:nvPr/>
        </p:nvSpPr>
        <p:spPr>
          <a:xfrm>
            <a:off x="673442" y="1760925"/>
            <a:ext cx="1009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Impact Reports are currently only supported for the following nonprofit 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8ED98-84F6-DAE7-EEA8-CA4B46925D45}"/>
              </a:ext>
            </a:extLst>
          </p:cNvPr>
          <p:cNvSpPr txBox="1"/>
          <p:nvPr/>
        </p:nvSpPr>
        <p:spPr>
          <a:xfrm>
            <a:off x="545482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Impact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41C8AD-AD04-FB4B-DA8D-F823FFD10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336574"/>
              </p:ext>
            </p:extLst>
          </p:nvPr>
        </p:nvGraphicFramePr>
        <p:xfrm>
          <a:off x="680409" y="1991758"/>
          <a:ext cx="10831177" cy="366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131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31121-A5B3-BE5D-A40A-18D0FB0E2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4074B9-B0A9-1BBA-85FF-C70F6D73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6581465-640E-BB4A-B0E3-2887ED5CFDFD}" type="slidenum">
              <a:rPr lang="en-US" smtClean="0"/>
              <a:pPr algn="ctr"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D9D317-A311-BCD0-48D1-AB745E4C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THE STATEMENT WE MAKE IS MORE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THAN JUST FINANCIAL.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A0C71-868C-A784-F87C-95552A5646CE}"/>
              </a:ext>
            </a:extLst>
          </p:cNvPr>
          <p:cNvSpPr txBox="1"/>
          <p:nvPr/>
        </p:nvSpPr>
        <p:spPr>
          <a:xfrm>
            <a:off x="337929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Beacon Impact on Total Score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775BC-CA62-9BF2-21C2-D450EA2D8270}"/>
              </a:ext>
            </a:extLst>
          </p:cNvPr>
          <p:cNvSpPr txBox="1"/>
          <p:nvPr/>
        </p:nvSpPr>
        <p:spPr>
          <a:xfrm>
            <a:off x="647447" y="1383040"/>
            <a:ext cx="1089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The weight of each Beacon depends on how many assessments the nonprofit has completed. If a charity has completed all assessments the weighting is as follows: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B49A97-DE7E-D96F-E0B2-9AF45503E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835842"/>
              </p:ext>
            </p:extLst>
          </p:nvPr>
        </p:nvGraphicFramePr>
        <p:xfrm>
          <a:off x="3241701" y="2053782"/>
          <a:ext cx="5705254" cy="443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67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E5C279-EF60-90B7-2045-AC53271E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6581465-640E-BB4A-B0E3-2887ED5CFDFD}" type="slidenum">
              <a:rPr lang="en-US" smtClean="0"/>
              <a:pPr algn="ctr"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018C37-2C7C-94DB-C3F1-D6DA93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THE STATEMENT WE MAKE IS MORE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THAN JUST FINANCIAL.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88407-88F4-33BC-CB75-C9A2288DD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74" y="1675267"/>
            <a:ext cx="10803890" cy="3507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D66B95-6971-CF3D-CAD1-AC05E74B4D86}"/>
              </a:ext>
            </a:extLst>
          </p:cNvPr>
          <p:cNvSpPr txBox="1"/>
          <p:nvPr/>
        </p:nvSpPr>
        <p:spPr>
          <a:xfrm>
            <a:off x="337929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Beacon Impact on Total Score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17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949DF27-CB95-4CD3-E648-794A52624A02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Nonprofits with more beacons are prioritized in Charity Navigator’s search algorithm, appearing higher in search results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Advanced search allows donors to search organizations by beacon completion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 average, nonprofits receive more and higher donations for every beacon that they complete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Beacon completion is required for list-eligibility, including Where to Give Now and Best Charities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95C6EC-CA49-C3E9-10BB-B125E95E9D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50" r="11363" b="-1"/>
          <a:stretch>
            <a:fillRect/>
          </a:stretch>
        </p:blipFill>
        <p:spPr>
          <a:xfrm>
            <a:off x="4975858" y="1365129"/>
            <a:ext cx="5021582" cy="435133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6D217-6730-4C34-C5EC-9B761B94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6581465-640E-BB4A-B0E3-2887ED5CFDFD}" type="slidenum">
              <a:rPr lang="en-US" smtClean="0"/>
              <a:pPr algn="ctr"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DB788B-349C-DFD0-8D34-14496FF0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THE STATEMENT WE MAKE IS MORE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THAN JUST FINANCIAL.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C2C64-4D1A-1DF2-6A69-FBE18ACDBF59}"/>
              </a:ext>
            </a:extLst>
          </p:cNvPr>
          <p:cNvSpPr txBox="1"/>
          <p:nvPr/>
        </p:nvSpPr>
        <p:spPr>
          <a:xfrm>
            <a:off x="337929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How Beacon Completion Increases Visibility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9E29F-1169-1BB9-C444-6DA8B17C8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754" y="2137410"/>
            <a:ext cx="2442210" cy="24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82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50E8F-11AD-7E12-A479-D1D75D44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1B4D91-DA4C-D63E-A546-C738241E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FA2975-DDA4-22E9-55F5-15D47DD4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29</a:t>
            </a:fld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45ABE4-2DD1-5F74-ACE8-46BAB841E223}"/>
              </a:ext>
            </a:extLst>
          </p:cNvPr>
          <p:cNvSpPr/>
          <p:nvPr/>
        </p:nvSpPr>
        <p:spPr>
          <a:xfrm>
            <a:off x="0" y="0"/>
            <a:ext cx="9125712" cy="6858000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6A3FFC-C060-098B-ED17-625A41F4958B}"/>
              </a:ext>
            </a:extLst>
          </p:cNvPr>
          <p:cNvSpPr/>
          <p:nvPr/>
        </p:nvSpPr>
        <p:spPr>
          <a:xfrm>
            <a:off x="9125712" y="0"/>
            <a:ext cx="3066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358F58-840D-EC6B-1D71-51E86CA4CD7E}"/>
              </a:ext>
            </a:extLst>
          </p:cNvPr>
          <p:cNvSpPr txBox="1"/>
          <p:nvPr/>
        </p:nvSpPr>
        <p:spPr>
          <a:xfrm>
            <a:off x="571970" y="756342"/>
            <a:ext cx="64281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00" dirty="0">
                <a:solidFill>
                  <a:schemeClr val="bg1"/>
                </a:solidFill>
                <a:latin typeface="Adelle Sans" pitchFamily="2" charset="77"/>
              </a:rPr>
              <a:t>How to maximize your organization’s ratings? 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0B542174-4163-B1C9-0D3B-806FBC3C4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77" y="6284444"/>
            <a:ext cx="2180931" cy="1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0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3</a:t>
            </a:fld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8AA52-77A7-BF42-A6BE-704886B197AA}"/>
              </a:ext>
            </a:extLst>
          </p:cNvPr>
          <p:cNvSpPr/>
          <p:nvPr/>
        </p:nvSpPr>
        <p:spPr>
          <a:xfrm>
            <a:off x="0" y="0"/>
            <a:ext cx="9125712" cy="6858000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30B44F-E724-AA4E-925A-7756C20BDDFD}"/>
              </a:ext>
            </a:extLst>
          </p:cNvPr>
          <p:cNvSpPr/>
          <p:nvPr/>
        </p:nvSpPr>
        <p:spPr>
          <a:xfrm>
            <a:off x="9125712" y="0"/>
            <a:ext cx="3066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DE17F-A574-ED41-B5D3-98746A190AFB}"/>
              </a:ext>
            </a:extLst>
          </p:cNvPr>
          <p:cNvSpPr txBox="1"/>
          <p:nvPr/>
        </p:nvSpPr>
        <p:spPr>
          <a:xfrm>
            <a:off x="571970" y="756342"/>
            <a:ext cx="6006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00" dirty="0">
                <a:solidFill>
                  <a:schemeClr val="bg1"/>
                </a:solidFill>
                <a:latin typeface="Adelle Sans" pitchFamily="2" charset="77"/>
              </a:rPr>
              <a:t>Charity Navigator Overview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8F8BB68-EFC1-A941-A23B-804D55C2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77" y="6284444"/>
            <a:ext cx="2180931" cy="123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AEC6F-2610-D735-8C46-87A87FB85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511" y="407245"/>
            <a:ext cx="1732790" cy="17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33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8DCC42-0742-CF11-F40E-F12DCF3A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STATEMENT WE MAKE IS MORE</a:t>
            </a:r>
          </a:p>
          <a:p>
            <a:r>
              <a:rPr lang="en-US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F65E8-5C83-E9A5-7082-06F312E5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30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77F49-8E6B-0AE0-B0A6-828E94B50786}"/>
              </a:ext>
            </a:extLst>
          </p:cNvPr>
          <p:cNvSpPr txBox="1"/>
          <p:nvPr/>
        </p:nvSpPr>
        <p:spPr>
          <a:xfrm>
            <a:off x="490329" y="61283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How to Maximize Ratings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C4E8D-1B89-FF2D-2027-1FD6FD669E8D}"/>
              </a:ext>
            </a:extLst>
          </p:cNvPr>
          <p:cNvSpPr txBox="1"/>
          <p:nvPr/>
        </p:nvSpPr>
        <p:spPr>
          <a:xfrm>
            <a:off x="838200" y="16376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/>
              <a:t>Ensure that your 990 is accurate and reflects all policies that are in place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/>
              <a:t>Adopt key policies if they are not in already in place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/>
              <a:t>Leverage the knowledge of the finance and adaptability beacon to provide early warning signs to leadership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/>
              <a:t>Review rating for accuracy and submit additional information on the portal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/>
              <a:t>Activate all the beacons and make sure that they are updated regularly for significant changes</a:t>
            </a:r>
          </a:p>
        </p:txBody>
      </p:sp>
    </p:spTree>
    <p:extLst>
      <p:ext uri="{BB962C8B-B14F-4D97-AF65-F5344CB8AC3E}">
        <p14:creationId xmlns:p14="http://schemas.microsoft.com/office/powerpoint/2010/main" val="3069980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BC8F8-F475-7EB9-75F3-CC8D1D51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B49BB3-736A-6DB9-A463-F08185D0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STATEMENT WE MAKE IS MORE</a:t>
            </a:r>
          </a:p>
          <a:p>
            <a:r>
              <a:rPr lang="en-US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FCEB4-737F-39C4-C6EF-A87B62FD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31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DAE94-1195-1A70-0556-01D9F5C5D60B}"/>
              </a:ext>
            </a:extLst>
          </p:cNvPr>
          <p:cNvSpPr txBox="1"/>
          <p:nvPr/>
        </p:nvSpPr>
        <p:spPr>
          <a:xfrm>
            <a:off x="490329" y="61283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How to Maximize Ratings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05346-D2EB-FCDB-4E1E-E58DF1178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94" y="1259163"/>
            <a:ext cx="7511977" cy="459065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6D351B-B6EC-A94F-2DA9-527C3B4C3B90}"/>
              </a:ext>
            </a:extLst>
          </p:cNvPr>
          <p:cNvSpPr/>
          <p:nvPr/>
        </p:nvSpPr>
        <p:spPr>
          <a:xfrm>
            <a:off x="4274820" y="2240280"/>
            <a:ext cx="6637020" cy="8763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68A6ED-8FBB-A57B-362E-7DC58CA320A5}"/>
              </a:ext>
            </a:extLst>
          </p:cNvPr>
          <p:cNvSpPr/>
          <p:nvPr/>
        </p:nvSpPr>
        <p:spPr>
          <a:xfrm>
            <a:off x="4351020" y="4831080"/>
            <a:ext cx="7350651" cy="7010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FB19C-E987-CD8B-3063-7A7951435D97}"/>
              </a:ext>
            </a:extLst>
          </p:cNvPr>
          <p:cNvSpPr txBox="1"/>
          <p:nvPr/>
        </p:nvSpPr>
        <p:spPr>
          <a:xfrm>
            <a:off x="723900" y="1668780"/>
            <a:ext cx="296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Carefully review Part VI, Sections A, B &amp; C of your 990</a:t>
            </a:r>
          </a:p>
        </p:txBody>
      </p:sp>
    </p:spTree>
    <p:extLst>
      <p:ext uri="{BB962C8B-B14F-4D97-AF65-F5344CB8AC3E}">
        <p14:creationId xmlns:p14="http://schemas.microsoft.com/office/powerpoint/2010/main" val="4014898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9D191-EBFF-C610-2223-5FF4B83D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02BDF1-A694-2B39-3E4D-E4AA01F7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STATEMENT WE MAKE IS MORE</a:t>
            </a:r>
          </a:p>
          <a:p>
            <a:r>
              <a:rPr lang="en-US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12401-EAF0-0F7D-047D-E43DB2C6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32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A4981-AD8A-5164-244E-C4102B10F108}"/>
              </a:ext>
            </a:extLst>
          </p:cNvPr>
          <p:cNvSpPr txBox="1"/>
          <p:nvPr/>
        </p:nvSpPr>
        <p:spPr>
          <a:xfrm>
            <a:off x="490329" y="61283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How to Maximize Ratings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C0243-2A76-923E-0D0D-C97A13D54025}"/>
              </a:ext>
            </a:extLst>
          </p:cNvPr>
          <p:cNvSpPr txBox="1"/>
          <p:nvPr/>
        </p:nvSpPr>
        <p:spPr>
          <a:xfrm>
            <a:off x="723900" y="1668780"/>
            <a:ext cx="2964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Carefully review Part VI, Sections A, B &amp; C of your 990.</a:t>
            </a:r>
          </a:p>
          <a:p>
            <a:endParaRPr lang="en-US" dirty="0"/>
          </a:p>
          <a:p>
            <a:r>
              <a:rPr lang="en-US" dirty="0"/>
              <a:t>If you don’t have all the policies listed in Part B, implementing those is low hanging fruit.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DD8DFB-0D4C-7021-4C45-207CA7D9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729" y="1259163"/>
            <a:ext cx="6947851" cy="47371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37F63B-C7DD-8A6A-6F55-7FA8E52C226B}"/>
              </a:ext>
            </a:extLst>
          </p:cNvPr>
          <p:cNvSpPr/>
          <p:nvPr/>
        </p:nvSpPr>
        <p:spPr>
          <a:xfrm>
            <a:off x="4550728" y="2026920"/>
            <a:ext cx="6917371" cy="11811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2355B7-DC79-424D-38CE-4F02A7CE1368}"/>
              </a:ext>
            </a:extLst>
          </p:cNvPr>
          <p:cNvSpPr/>
          <p:nvPr/>
        </p:nvSpPr>
        <p:spPr>
          <a:xfrm>
            <a:off x="4550729" y="4975860"/>
            <a:ext cx="6917370" cy="5015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3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A9574-CAF3-5A1F-B466-0105F9F36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3DF76F-BAAB-8390-C0F0-84202E3C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STATEMENT WE MAKE IS MORE</a:t>
            </a:r>
          </a:p>
          <a:p>
            <a:r>
              <a:rPr lang="en-US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2AF315-CB21-7F46-0AD8-FC33EB5E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33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FF845-AF2F-C975-197C-437AB7FB3633}"/>
              </a:ext>
            </a:extLst>
          </p:cNvPr>
          <p:cNvSpPr txBox="1"/>
          <p:nvPr/>
        </p:nvSpPr>
        <p:spPr>
          <a:xfrm>
            <a:off x="490329" y="61283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How to Maximize Ratings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94C282-B578-4EF3-3E0F-EE97A99FFC32}"/>
              </a:ext>
            </a:extLst>
          </p:cNvPr>
          <p:cNvSpPr txBox="1"/>
          <p:nvPr/>
        </p:nvSpPr>
        <p:spPr>
          <a:xfrm>
            <a:off x="723900" y="1668780"/>
            <a:ext cx="5372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an eye on your Functional Expense Allocations throughout the year.</a:t>
            </a:r>
          </a:p>
          <a:p>
            <a:endParaRPr lang="en-US" dirty="0"/>
          </a:p>
          <a:p>
            <a:r>
              <a:rPr lang="en-US" dirty="0"/>
              <a:t>Periodically (at least annually) review your allocation methodologies to ensure that they accurately reflect your programmatic activity.</a:t>
            </a:r>
          </a:p>
          <a:p>
            <a:endParaRPr lang="en-US" dirty="0"/>
          </a:p>
          <a:p>
            <a:r>
              <a:rPr lang="en-US" dirty="0"/>
              <a:t>Review Part IX (page 10 ) of your 990 and calculate your program expense ratio Line 25, Column B divided by Line 25, Column 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4EA60-176D-7354-C09A-FEA5E6C64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087" y="1201211"/>
            <a:ext cx="4028318" cy="486045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743F37-3087-4F22-0889-9E7D45A74981}"/>
              </a:ext>
            </a:extLst>
          </p:cNvPr>
          <p:cNvSpPr/>
          <p:nvPr/>
        </p:nvSpPr>
        <p:spPr>
          <a:xfrm>
            <a:off x="8782705" y="1505416"/>
            <a:ext cx="558246" cy="45833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12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249A7-5D83-4A3C-6FB2-508CF7A3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6581465-640E-BB4A-B0E3-2887ED5CFDFD}" type="slidenum">
              <a:rPr lang="en-US" smtClean="0"/>
              <a:pPr algn="ctr">
                <a:spcAft>
                  <a:spcPts val="600"/>
                </a:spcAft>
              </a:pPr>
              <a:t>34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80CD53-C45B-E8C0-3992-CB85CA36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THE STATEMENT WE MAKE IS MORE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THAN JUST FINANCIAL.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63B94-EB24-8E6C-365D-1EB54293754A}"/>
              </a:ext>
            </a:extLst>
          </p:cNvPr>
          <p:cNvSpPr txBox="1"/>
          <p:nvPr/>
        </p:nvSpPr>
        <p:spPr>
          <a:xfrm>
            <a:off x="558909" y="64577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Maximize Ratings by Identifying Opportunities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25C52F-04F9-6013-77AC-94E88A61C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11815"/>
              </p:ext>
            </p:extLst>
          </p:nvPr>
        </p:nvGraphicFramePr>
        <p:xfrm>
          <a:off x="1156447" y="1349336"/>
          <a:ext cx="9968753" cy="4711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8348">
                  <a:extLst>
                    <a:ext uri="{9D8B030D-6E8A-4147-A177-3AD203B41FA5}">
                      <a16:colId xmlns:a16="http://schemas.microsoft.com/office/drawing/2014/main" val="1438724071"/>
                    </a:ext>
                  </a:extLst>
                </a:gridCol>
                <a:gridCol w="2613454">
                  <a:extLst>
                    <a:ext uri="{9D8B030D-6E8A-4147-A177-3AD203B41FA5}">
                      <a16:colId xmlns:a16="http://schemas.microsoft.com/office/drawing/2014/main" val="143965403"/>
                    </a:ext>
                  </a:extLst>
                </a:gridCol>
                <a:gridCol w="2755556">
                  <a:extLst>
                    <a:ext uri="{9D8B030D-6E8A-4147-A177-3AD203B41FA5}">
                      <a16:colId xmlns:a16="http://schemas.microsoft.com/office/drawing/2014/main" val="2908884536"/>
                    </a:ext>
                  </a:extLst>
                </a:gridCol>
                <a:gridCol w="2611395">
                  <a:extLst>
                    <a:ext uri="{9D8B030D-6E8A-4147-A177-3AD203B41FA5}">
                      <a16:colId xmlns:a16="http://schemas.microsoft.com/office/drawing/2014/main" val="3087854327"/>
                    </a:ext>
                  </a:extLst>
                </a:gridCol>
              </a:tblGrid>
              <a:tr h="346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Metric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Calculation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Rating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Projected Rating</a:t>
                      </a: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26408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Average Program Expense Ratio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Average Program expense </a:t>
                      </a: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</a:rPr>
                        <a:t>($6.4M) </a:t>
                      </a: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/Average total expense </a:t>
                      </a: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</a:rPr>
                        <a:t>($10M)</a:t>
                      </a:r>
                      <a:endParaRPr lang="en-US" sz="1800" dirty="0">
                        <a:solidFill>
                          <a:srgbClr val="98572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&gt;70%: 25 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50-70%: 1-24 pts linear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&lt;50%: 0 pts</a:t>
                      </a:r>
                      <a:endParaRPr lang="en-US" sz="1800" dirty="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64%(16 points)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+300K Program→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  <a:defRPr/>
                      </a:pP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 to Ratio→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1497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Liabilities to Assets Ratio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Total Liabilities </a:t>
                      </a: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</a:rPr>
                        <a:t>($2M) </a:t>
                      </a: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/Total Assets </a:t>
                      </a: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</a:rPr>
                        <a:t>($10M)</a:t>
                      </a:r>
                      <a:endParaRPr lang="en-US" sz="1800" dirty="0">
                        <a:solidFill>
                          <a:srgbClr val="98572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30% or less: 25pts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70%-30%: 1-24 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&gt;70%: 0 pts</a:t>
                      </a:r>
                      <a:endParaRPr lang="en-US" sz="1800" dirty="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 (25 Points)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20939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Fundraising Efficiency (&gt;$2M in revenue only)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Average Fundraising Expense </a:t>
                      </a: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</a:rPr>
                        <a:t>($1M) </a:t>
                      </a: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/Total Contributions </a:t>
                      </a: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</a:rPr>
                        <a:t>($10M)</a:t>
                      </a:r>
                      <a:endParaRPr lang="en-US" sz="1800" dirty="0">
                        <a:solidFill>
                          <a:srgbClr val="98572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$0.20 or less: 25pts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$0.50-$0.20: 1-24 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&gt;$0.50: 0pts</a:t>
                      </a:r>
                      <a:endParaRPr lang="en-US" sz="1800" dirty="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  <a:defRPr/>
                      </a:pP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$0.10 (25 Points)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endParaRPr lang="en-US" sz="1800" dirty="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38514"/>
                  </a:ext>
                </a:extLst>
              </a:tr>
              <a:tr h="1085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Working Capital (&gt;$2M in revenue only)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Working Capital </a:t>
                      </a: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</a:rPr>
                        <a:t>($2M)</a:t>
                      </a: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 /Average Total Expenses </a:t>
                      </a: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</a:rPr>
                        <a:t>($10M)</a:t>
                      </a:r>
                      <a:endParaRPr lang="en-US" sz="1800" dirty="0">
                        <a:solidFill>
                          <a:srgbClr val="98572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6 months or greater: 25pts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1-6 months: 1-24 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394155"/>
                          </a:solidFill>
                          <a:effectLst/>
                        </a:rPr>
                        <a:t>Less than 1 months: 0 pts</a:t>
                      </a:r>
                      <a:endParaRPr lang="en-US" sz="1800" dirty="0">
                        <a:solidFill>
                          <a:srgbClr val="394155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 Months (8 points)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  <a:defRPr/>
                      </a:pP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+$500K to capital→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  <a:defRPr/>
                      </a:pP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 month→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rgbClr val="9857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 points</a:t>
                      </a:r>
                    </a:p>
                  </a:txBody>
                  <a:tcPr marL="68580" marR="68580" marT="0" marB="0">
                    <a:solidFill>
                      <a:srgbClr val="E0C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42101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4E38BF0A-1D9E-7824-C94B-53FB2B8FE044}"/>
              </a:ext>
            </a:extLst>
          </p:cNvPr>
          <p:cNvSpPr/>
          <p:nvPr/>
        </p:nvSpPr>
        <p:spPr>
          <a:xfrm>
            <a:off x="10509422" y="2032686"/>
            <a:ext cx="376881" cy="352168"/>
          </a:xfrm>
          <a:prstGeom prst="ellipse">
            <a:avLst/>
          </a:prstGeom>
          <a:solidFill>
            <a:srgbClr val="52AD27"/>
          </a:solidFill>
          <a:ln>
            <a:solidFill>
              <a:srgbClr val="52AD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B91E7E-8AF2-B03A-8FFF-182ABFDCCC25}"/>
              </a:ext>
            </a:extLst>
          </p:cNvPr>
          <p:cNvSpPr/>
          <p:nvPr/>
        </p:nvSpPr>
        <p:spPr>
          <a:xfrm>
            <a:off x="10509422" y="3179804"/>
            <a:ext cx="376881" cy="352168"/>
          </a:xfrm>
          <a:prstGeom prst="ellipse">
            <a:avLst/>
          </a:prstGeom>
          <a:solidFill>
            <a:srgbClr val="52AD27"/>
          </a:solidFill>
          <a:ln>
            <a:solidFill>
              <a:srgbClr val="52AD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D5C686-DF26-74DB-AA55-F62956E766A8}"/>
              </a:ext>
            </a:extLst>
          </p:cNvPr>
          <p:cNvSpPr/>
          <p:nvPr/>
        </p:nvSpPr>
        <p:spPr>
          <a:xfrm>
            <a:off x="10509422" y="4268327"/>
            <a:ext cx="376881" cy="352168"/>
          </a:xfrm>
          <a:prstGeom prst="ellipse">
            <a:avLst/>
          </a:prstGeom>
          <a:solidFill>
            <a:srgbClr val="52AD27"/>
          </a:solidFill>
          <a:ln>
            <a:solidFill>
              <a:srgbClr val="52AD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AFE6AE-409E-6916-2159-2823C11390A2}"/>
              </a:ext>
            </a:extLst>
          </p:cNvPr>
          <p:cNvSpPr/>
          <p:nvPr/>
        </p:nvSpPr>
        <p:spPr>
          <a:xfrm>
            <a:off x="10516629" y="5404021"/>
            <a:ext cx="376881" cy="352168"/>
          </a:xfrm>
          <a:prstGeom prst="ellipse">
            <a:avLst/>
          </a:prstGeom>
          <a:solidFill>
            <a:srgbClr val="52AD27"/>
          </a:solidFill>
          <a:ln>
            <a:solidFill>
              <a:srgbClr val="52AD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3F139A-2468-084E-ED75-96DE9E4EF06C}"/>
              </a:ext>
            </a:extLst>
          </p:cNvPr>
          <p:cNvCxnSpPr>
            <a:cxnSpLocks/>
          </p:cNvCxnSpPr>
          <p:nvPr/>
        </p:nvCxnSpPr>
        <p:spPr>
          <a:xfrm>
            <a:off x="10626328" y="3355844"/>
            <a:ext cx="69056" cy="5715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DA8F73-A366-22EA-3E05-D6B8A5B9FA04}"/>
              </a:ext>
            </a:extLst>
          </p:cNvPr>
          <p:cNvCxnSpPr>
            <a:cxnSpLocks/>
          </p:cNvCxnSpPr>
          <p:nvPr/>
        </p:nvCxnSpPr>
        <p:spPr>
          <a:xfrm flipV="1">
            <a:off x="10691815" y="3309410"/>
            <a:ext cx="95250" cy="103584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9B35B2-BCD9-650D-9516-403D1E4B9352}"/>
              </a:ext>
            </a:extLst>
          </p:cNvPr>
          <p:cNvCxnSpPr>
            <a:cxnSpLocks/>
          </p:cNvCxnSpPr>
          <p:nvPr/>
        </p:nvCxnSpPr>
        <p:spPr>
          <a:xfrm>
            <a:off x="10625555" y="4438824"/>
            <a:ext cx="69056" cy="5715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C7DD4A-F24B-159E-2F21-7ABB68A750F5}"/>
              </a:ext>
            </a:extLst>
          </p:cNvPr>
          <p:cNvCxnSpPr>
            <a:cxnSpLocks/>
          </p:cNvCxnSpPr>
          <p:nvPr/>
        </p:nvCxnSpPr>
        <p:spPr>
          <a:xfrm flipV="1">
            <a:off x="10691042" y="4392390"/>
            <a:ext cx="95250" cy="103584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hord 28">
            <a:extLst>
              <a:ext uri="{FF2B5EF4-FFF2-40B4-BE49-F238E27FC236}">
                <a16:creationId xmlns:a16="http://schemas.microsoft.com/office/drawing/2014/main" id="{75AE3D1B-FAB6-F406-11C8-369817092812}"/>
              </a:ext>
            </a:extLst>
          </p:cNvPr>
          <p:cNvSpPr/>
          <p:nvPr/>
        </p:nvSpPr>
        <p:spPr>
          <a:xfrm rot="10800000">
            <a:off x="10546440" y="5431907"/>
            <a:ext cx="317255" cy="292617"/>
          </a:xfrm>
          <a:prstGeom prst="chord">
            <a:avLst>
              <a:gd name="adj1" fmla="val 5372236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ord 29">
            <a:extLst>
              <a:ext uri="{FF2B5EF4-FFF2-40B4-BE49-F238E27FC236}">
                <a16:creationId xmlns:a16="http://schemas.microsoft.com/office/drawing/2014/main" id="{8D459EC4-7FE8-2DB3-6C7C-5FA7396A1E5F}"/>
              </a:ext>
            </a:extLst>
          </p:cNvPr>
          <p:cNvSpPr/>
          <p:nvPr/>
        </p:nvSpPr>
        <p:spPr>
          <a:xfrm rot="10800000">
            <a:off x="10535730" y="2062461"/>
            <a:ext cx="317255" cy="292617"/>
          </a:xfrm>
          <a:prstGeom prst="chord">
            <a:avLst>
              <a:gd name="adj1" fmla="val 5372236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70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B27CA-25B0-4FCA-79CF-AD05B763E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DD0264-DA54-3524-DB7A-D335FBD2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STATEMENT WE MAKE IS MORE</a:t>
            </a:r>
          </a:p>
          <a:p>
            <a:r>
              <a:rPr lang="en-US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A8B01-407B-D931-2E8C-D753163B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35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8DE61-A62F-20F7-3E73-496793EE31F6}"/>
              </a:ext>
            </a:extLst>
          </p:cNvPr>
          <p:cNvSpPr txBox="1"/>
          <p:nvPr/>
        </p:nvSpPr>
        <p:spPr>
          <a:xfrm>
            <a:off x="490329" y="61283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Get to Know the Nonprofit Portal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07863-6FDA-902A-32D7-1AB1B581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75" y="1259163"/>
            <a:ext cx="7426541" cy="481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9B9861-490F-5C9F-E99A-B78EC1EA618D}"/>
              </a:ext>
            </a:extLst>
          </p:cNvPr>
          <p:cNvSpPr txBox="1"/>
          <p:nvPr/>
        </p:nvSpPr>
        <p:spPr>
          <a:xfrm>
            <a:off x="2520778" y="1952368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Your Charity</a:t>
            </a:r>
          </a:p>
        </p:txBody>
      </p:sp>
    </p:spTree>
    <p:extLst>
      <p:ext uri="{BB962C8B-B14F-4D97-AF65-F5344CB8AC3E}">
        <p14:creationId xmlns:p14="http://schemas.microsoft.com/office/powerpoint/2010/main" val="1385932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5C5BA-4987-72D0-DB6F-C3A9F4D7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C76C8A-4AD1-F45E-243A-3735AB3A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STATEMENT WE MAKE IS MORE</a:t>
            </a:r>
          </a:p>
          <a:p>
            <a:r>
              <a:rPr lang="en-US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F0497-4AAE-EB4F-9505-BC3470F6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36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3A3A2-34F3-0CBF-6FE3-9D4CD710902A}"/>
              </a:ext>
            </a:extLst>
          </p:cNvPr>
          <p:cNvSpPr txBox="1"/>
          <p:nvPr/>
        </p:nvSpPr>
        <p:spPr>
          <a:xfrm>
            <a:off x="490329" y="612832"/>
            <a:ext cx="111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rgbClr val="394155"/>
                </a:solidFill>
                <a:latin typeface="Adelle Sans" pitchFamily="2" charset="77"/>
              </a:rPr>
              <a:t>Make Updates as Needed</a:t>
            </a:r>
            <a:endParaRPr lang="en-US" sz="1600" spc="100" dirty="0">
              <a:solidFill>
                <a:srgbClr val="C1A686"/>
              </a:solidFill>
              <a:latin typeface="Adelle Sa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C3434-9DF8-0DB2-4906-AE997F74A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9" y="1663977"/>
            <a:ext cx="11241069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63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37</a:t>
            </a:fld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8AA52-77A7-BF42-A6BE-704886B197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DE17F-A574-ED41-B5D3-98746A190AFB}"/>
              </a:ext>
            </a:extLst>
          </p:cNvPr>
          <p:cNvSpPr txBox="1"/>
          <p:nvPr/>
        </p:nvSpPr>
        <p:spPr>
          <a:xfrm>
            <a:off x="707051" y="397223"/>
            <a:ext cx="7226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100" dirty="0">
                <a:solidFill>
                  <a:schemeClr val="bg1"/>
                </a:solidFill>
                <a:latin typeface="Adelle Sans" pitchFamily="2" charset="77"/>
              </a:rPr>
              <a:t>Additional Resources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8F8BB68-EFC1-A941-A23B-804D55C2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77" y="6284444"/>
            <a:ext cx="2180931" cy="12365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2323FCDA-C0D3-1644-BF42-937DFF2947CB}"/>
              </a:ext>
            </a:extLst>
          </p:cNvPr>
          <p:cNvSpPr txBox="1">
            <a:spLocks noChangeArrowheads="1"/>
          </p:cNvSpPr>
          <p:nvPr/>
        </p:nvSpPr>
        <p:spPr>
          <a:xfrm>
            <a:off x="559211" y="2105774"/>
            <a:ext cx="4651003" cy="312264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0">
              <a:spcBef>
                <a:spcPct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Adelle Sans"/>
              </a:rPr>
              <a:t>Charity Navigator</a:t>
            </a:r>
          </a:p>
          <a:p>
            <a:pPr marL="114300" lvl="1" indent="0">
              <a:spcBef>
                <a:spcPct val="0"/>
              </a:spcBef>
              <a:buNone/>
              <a:defRPr/>
            </a:pPr>
            <a:endParaRPr lang="en-US" b="1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Adelle Sans" pitchFamily="2" charset="77"/>
                <a:hlinkClick r:id="rId3"/>
              </a:rPr>
              <a:t>Main Page</a:t>
            </a:r>
            <a:endParaRPr lang="en-US" sz="1600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endParaRPr lang="en-US" sz="1600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Adelle Sans" pitchFamily="2" charset="77"/>
                <a:hlinkClick r:id="rId4"/>
              </a:rPr>
              <a:t>Charity Navigator Rating Methodology Guide</a:t>
            </a:r>
            <a:endParaRPr lang="en-US" sz="1600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endParaRPr lang="en-US" sz="1600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Adelle Sans" pitchFamily="2" charset="77"/>
                <a:hlinkClick r:id="rId5"/>
              </a:rPr>
              <a:t>Nonprofit Portal &amp; Resources</a:t>
            </a:r>
            <a:endParaRPr lang="en-US" sz="1600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endParaRPr lang="en-US" sz="1600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Adelle Sans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51ECB8-4DC8-9D44-AAF6-411DF006915E}"/>
              </a:ext>
            </a:extLst>
          </p:cNvPr>
          <p:cNvCxnSpPr>
            <a:cxnSpLocks/>
          </p:cNvCxnSpPr>
          <p:nvPr/>
        </p:nvCxnSpPr>
        <p:spPr>
          <a:xfrm>
            <a:off x="790871" y="1127868"/>
            <a:ext cx="1040083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D3E3FC0-4DEF-48F8-BBB1-D14E8AF29463}"/>
              </a:ext>
            </a:extLst>
          </p:cNvPr>
          <p:cNvSpPr txBox="1"/>
          <p:nvPr/>
        </p:nvSpPr>
        <p:spPr>
          <a:xfrm>
            <a:off x="6375275" y="2082841"/>
            <a:ext cx="42700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0">
              <a:spcBef>
                <a:spcPct val="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delle Sans" pitchFamily="2" charset="77"/>
              </a:rPr>
              <a:t>Evergreen Alliance</a:t>
            </a:r>
          </a:p>
          <a:p>
            <a:pPr marL="114300" lvl="1" indent="0">
              <a:spcBef>
                <a:spcPct val="0"/>
              </a:spcBef>
              <a:buNone/>
              <a:defRPr/>
            </a:pPr>
            <a:endParaRPr lang="en-US" sz="2400" b="1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Adelle Sans" pitchFamily="2" charset="77"/>
                <a:hlinkClick r:id="rId6"/>
              </a:rPr>
              <a:t>www.EvergreenAllianceCPA.com</a:t>
            </a:r>
            <a:endParaRPr lang="en-US" sz="1600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endParaRPr lang="en-US" sz="1600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endParaRPr lang="en-US" sz="1600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delle Sans" pitchFamily="2" charset="77"/>
              </a:rPr>
              <a:t>GuideStar (Candid)</a:t>
            </a:r>
          </a:p>
          <a:p>
            <a:pPr marL="114300" lvl="1" indent="0">
              <a:spcBef>
                <a:spcPct val="0"/>
              </a:spcBef>
              <a:buNone/>
              <a:defRPr/>
            </a:pPr>
            <a:endParaRPr lang="en-US" sz="1600" b="1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r>
              <a:rPr lang="en-US" sz="1400" dirty="0">
                <a:solidFill>
                  <a:schemeClr val="bg1"/>
                </a:solidFill>
                <a:latin typeface="Adelle Sans" pitchFamily="2" charset="77"/>
                <a:hlinkClick r:id="rId3"/>
              </a:rPr>
              <a:t>www.guidestar.org</a:t>
            </a:r>
            <a:endParaRPr lang="en-US" sz="1400" dirty="0">
              <a:solidFill>
                <a:schemeClr val="bg1"/>
              </a:solidFill>
              <a:latin typeface="Adelle Sans" pitchFamily="2" charset="77"/>
            </a:endParaRPr>
          </a:p>
          <a:p>
            <a:pPr marL="114300" lvl="1" indent="0">
              <a:spcBef>
                <a:spcPct val="0"/>
              </a:spcBef>
              <a:buNone/>
              <a:defRPr/>
            </a:pPr>
            <a:endParaRPr lang="en-US" sz="1600" dirty="0">
              <a:solidFill>
                <a:schemeClr val="bg1"/>
              </a:solidFill>
              <a:latin typeface="Adelle Sans" pitchFamily="2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12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EEAAEE0-8735-1B4E-BB78-C4011A775134}"/>
              </a:ext>
            </a:extLst>
          </p:cNvPr>
          <p:cNvSpPr txBox="1"/>
          <p:nvPr/>
        </p:nvSpPr>
        <p:spPr>
          <a:xfrm>
            <a:off x="7372351" y="3206121"/>
            <a:ext cx="450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100" dirty="0">
                <a:solidFill>
                  <a:schemeClr val="bg1"/>
                </a:solidFill>
                <a:latin typeface="Adelle Sans" pitchFamily="2" charset="77"/>
              </a:rPr>
              <a:t>For More Information…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3EFB5-26DD-124B-AEF5-D65CAF6F7CCE}"/>
              </a:ext>
            </a:extLst>
          </p:cNvPr>
          <p:cNvSpPr txBox="1"/>
          <p:nvPr/>
        </p:nvSpPr>
        <p:spPr>
          <a:xfrm>
            <a:off x="7325391" y="4464988"/>
            <a:ext cx="46031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C1A686"/>
                </a:solidFill>
                <a:latin typeface="Adelle Sans" pitchFamily="2" charset="77"/>
              </a:rPr>
              <a:t>Rebecca Christiansen, CPA</a:t>
            </a:r>
          </a:p>
          <a:p>
            <a:r>
              <a:rPr lang="en-US" sz="1700" dirty="0">
                <a:solidFill>
                  <a:srgbClr val="C1A686"/>
                </a:solidFill>
                <a:latin typeface="Adelle Sans" pitchFamily="2" charset="77"/>
              </a:rPr>
              <a:t>Compliance Partner</a:t>
            </a:r>
          </a:p>
          <a:p>
            <a:endParaRPr lang="en-US" sz="1700" dirty="0">
              <a:solidFill>
                <a:srgbClr val="C1A686"/>
              </a:solidFill>
              <a:latin typeface="Adelle Sans" pitchFamily="2" charset="77"/>
            </a:endParaRPr>
          </a:p>
          <a:p>
            <a:r>
              <a:rPr lang="en-US" sz="1700" dirty="0">
                <a:solidFill>
                  <a:srgbClr val="C1A686"/>
                </a:solidFill>
                <a:latin typeface="Adelle Sans" pitchFamily="2" charset="77"/>
              </a:rPr>
              <a:t>714.461.3856</a:t>
            </a:r>
          </a:p>
          <a:p>
            <a:r>
              <a:rPr lang="en-US" sz="1700" dirty="0">
                <a:solidFill>
                  <a:srgbClr val="C1A686"/>
                </a:solidFill>
                <a:latin typeface="Adelle Sans" pitchFamily="2" charset="77"/>
                <a:hlinkClick r:id="rId2"/>
              </a:rPr>
              <a:t>RChristiansen@EvergreenAllianceCPA.com</a:t>
            </a:r>
            <a:endParaRPr lang="en-US" sz="1700" dirty="0">
              <a:solidFill>
                <a:srgbClr val="C1A686"/>
              </a:solidFill>
              <a:latin typeface="Adelle Sans" pitchFamily="2" charset="77"/>
            </a:endParaRPr>
          </a:p>
          <a:p>
            <a:r>
              <a:rPr lang="en-US" sz="1700" dirty="0">
                <a:solidFill>
                  <a:srgbClr val="C1A686"/>
                </a:solidFill>
                <a:latin typeface="Adelle Sans" pitchFamily="2" charset="77"/>
                <a:hlinkClick r:id="rId3" action="ppaction://hlinkfile"/>
              </a:rPr>
              <a:t>EvergreenAllianceCPA.com</a:t>
            </a:r>
            <a:endParaRPr lang="en-US" sz="1700" dirty="0">
              <a:solidFill>
                <a:srgbClr val="C1A686"/>
              </a:solidFill>
              <a:latin typeface="Adelle Sans" pitchFamily="2" charset="77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9825B66-C2D0-43DA-91A6-1822BDFC9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466" y="523890"/>
            <a:ext cx="3662076" cy="20763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46F10FF-14F0-4449-8BFB-A2C190E76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791" y="191932"/>
            <a:ext cx="787570" cy="787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7DFC0E-D0E8-2F52-A31F-0C853E1584B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168" r="15897"/>
          <a:stretch>
            <a:fillRect/>
          </a:stretch>
        </p:blipFill>
        <p:spPr>
          <a:xfrm>
            <a:off x="1303020" y="979502"/>
            <a:ext cx="4187219" cy="4109079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F2FD945-8536-32EB-1274-7537A1A6A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77" y="6284444"/>
            <a:ext cx="2180931" cy="1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DBEE-F185-08C7-15F5-D463213F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394155"/>
                </a:solidFill>
              </a:rPr>
              <a:t>Million of donors use Charity Navigator ratings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C72BE-5485-86B3-7052-F337DBD8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6581465-640E-BB4A-B0E3-2887ED5CFDFD}" type="slidenum">
              <a:rPr lang="en-US" smtClean="0"/>
              <a:pPr algn="ctr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3154F-19BF-EF92-0BCB-4CA64FCC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THE STATEMENT WE MAKE IS MORE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THAN JUST FINANCIAL.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913BC2E-A373-31CA-3024-ECA998A51D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9816100"/>
              </p:ext>
            </p:extLst>
          </p:nvPr>
        </p:nvGraphicFramePr>
        <p:xfrm>
          <a:off x="838200" y="1455938"/>
          <a:ext cx="10400930" cy="472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4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5</a:t>
            </a:fld>
            <a:endParaRPr lang="en-US" sz="1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43273D-0207-8E46-A18F-8476D365EEBE}"/>
              </a:ext>
            </a:extLst>
          </p:cNvPr>
          <p:cNvSpPr txBox="1">
            <a:spLocks noChangeArrowheads="1"/>
          </p:cNvSpPr>
          <p:nvPr/>
        </p:nvSpPr>
        <p:spPr>
          <a:xfrm>
            <a:off x="575310" y="2609724"/>
            <a:ext cx="3165894" cy="2337466"/>
          </a:xfrm>
          <a:prstGeom prst="rect">
            <a:avLst/>
          </a:prstGeom>
          <a:solidFill>
            <a:srgbClr val="E0C796"/>
          </a:solidFill>
          <a:ln>
            <a:solidFill>
              <a:srgbClr val="1F4E79"/>
            </a:solidFill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600" b="1" dirty="0">
              <a:latin typeface="Adelle Sans" pitchFamily="2" charset="77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394155"/>
                </a:solidFill>
                <a:latin typeface="Adelle Sans" pitchFamily="2" charset="77"/>
              </a:rPr>
              <a:t>Less Trust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394155"/>
                </a:solidFill>
                <a:latin typeface="Adelle Sans" pitchFamily="2" charset="77"/>
              </a:rPr>
              <a:t>Institutions, including nonprofits, continue to see declining trust worldwide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b="1" dirty="0">
              <a:latin typeface="Adelle Sans" pitchFamily="2" charset="77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b="1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b="1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b="1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b="1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b="1" dirty="0">
              <a:latin typeface="Adelle Sans" pitchFamily="2" charset="77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b="1" dirty="0">
              <a:latin typeface="Adelle Sans" pitchFamily="2" charset="77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C6CCB5A-7858-F728-3F93-1F3707FA9BDD}"/>
              </a:ext>
            </a:extLst>
          </p:cNvPr>
          <p:cNvSpPr txBox="1">
            <a:spLocks noChangeArrowheads="1"/>
          </p:cNvSpPr>
          <p:nvPr/>
        </p:nvSpPr>
        <p:spPr>
          <a:xfrm>
            <a:off x="4513053" y="2609724"/>
            <a:ext cx="3165894" cy="2337466"/>
          </a:xfrm>
          <a:prstGeom prst="rect">
            <a:avLst/>
          </a:prstGeom>
          <a:solidFill>
            <a:srgbClr val="394155"/>
          </a:solidFill>
          <a:ln>
            <a:solidFill>
              <a:srgbClr val="1F4E79"/>
            </a:solidFill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600" b="1" dirty="0">
              <a:solidFill>
                <a:schemeClr val="bg1"/>
              </a:solidFill>
              <a:latin typeface="Adelle Sans" pitchFamily="2" charset="77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1EBE3"/>
                </a:solidFill>
                <a:latin typeface="Adelle Sans" pitchFamily="2" charset="77"/>
              </a:rPr>
              <a:t>Fewer Donors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1EBE3"/>
                </a:solidFill>
                <a:latin typeface="Adelle Sans" pitchFamily="2" charset="77"/>
              </a:rPr>
              <a:t>Individual donor population continues to shrink. Less than 50% of US households donate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Adelle Sans" pitchFamily="2" charset="77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8C76383-F649-CD3B-C8E2-34ECA52F598D}"/>
              </a:ext>
            </a:extLst>
          </p:cNvPr>
          <p:cNvSpPr txBox="1">
            <a:spLocks noChangeArrowheads="1"/>
          </p:cNvSpPr>
          <p:nvPr/>
        </p:nvSpPr>
        <p:spPr>
          <a:xfrm>
            <a:off x="8450796" y="2612745"/>
            <a:ext cx="3165894" cy="2337467"/>
          </a:xfrm>
          <a:prstGeom prst="rect">
            <a:avLst/>
          </a:prstGeom>
          <a:solidFill>
            <a:srgbClr val="99AFAE"/>
          </a:solidFill>
          <a:ln>
            <a:solidFill>
              <a:srgbClr val="1F4E79"/>
            </a:solidFill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600" b="1" dirty="0">
              <a:latin typeface="Adelle Sans" pitchFamily="2" charset="77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394155"/>
                </a:solidFill>
                <a:latin typeface="Adelle Sans" pitchFamily="2" charset="77"/>
              </a:rPr>
              <a:t>More Nonprofits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394155"/>
                </a:solidFill>
                <a:latin typeface="Adelle Sans" pitchFamily="2" charset="77"/>
              </a:rPr>
              <a:t>As the safety nets of society are stretched, more nonprofits compete for limited resources. </a:t>
            </a:r>
            <a:endParaRPr lang="en-US" sz="1600" dirty="0">
              <a:solidFill>
                <a:srgbClr val="394155"/>
              </a:solidFill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delle Sans" pitchFamily="2" charset="77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Adelle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B47E5-0C3A-30A9-0083-52E88AC79C38}"/>
              </a:ext>
            </a:extLst>
          </p:cNvPr>
          <p:cNvSpPr txBox="1"/>
          <p:nvPr/>
        </p:nvSpPr>
        <p:spPr>
          <a:xfrm>
            <a:off x="575308" y="1527705"/>
            <a:ext cx="1104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00" dirty="0">
                <a:latin typeface="Adelle Sans" pitchFamily="2" charset="77"/>
              </a:rPr>
              <a:t>Ratings can help set your organization apart in a sector that is facing increased pressure and competition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96F375-80B7-54AE-FCA2-D6998256B9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394155"/>
                </a:solidFill>
                <a:latin typeface="Adelle Sans" panose="00000500000000000000" pitchFamily="50" charset="0"/>
              </a:rPr>
              <a:t>Why do Charity Navigator ratings matter?</a:t>
            </a:r>
          </a:p>
        </p:txBody>
      </p:sp>
    </p:spTree>
    <p:extLst>
      <p:ext uri="{BB962C8B-B14F-4D97-AF65-F5344CB8AC3E}">
        <p14:creationId xmlns:p14="http://schemas.microsoft.com/office/powerpoint/2010/main" val="293215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6</a:t>
            </a:fld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0AF74-8D6C-5347-9749-AFF18BBE90DF}"/>
              </a:ext>
            </a:extLst>
          </p:cNvPr>
          <p:cNvSpPr txBox="1"/>
          <p:nvPr/>
        </p:nvSpPr>
        <p:spPr>
          <a:xfrm>
            <a:off x="983410" y="1883916"/>
            <a:ext cx="5273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be a 501(c)(3)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be U.S.-based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have filed the full Form 990  (Not 990-EZ, 990-PF or 990N)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have filed at least 3 years of returns</a:t>
            </a:r>
          </a:p>
        </p:txBody>
      </p:sp>
      <p:pic>
        <p:nvPicPr>
          <p:cNvPr id="1026" name="Picture 2" descr="Form 990 Documents Return to Nonprofit Explorer — ProPublica">
            <a:extLst>
              <a:ext uri="{FF2B5EF4-FFF2-40B4-BE49-F238E27FC236}">
                <a16:creationId xmlns:a16="http://schemas.microsoft.com/office/drawing/2014/main" id="{59DD2CB4-880C-6983-4FED-409EC402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22" y="2173427"/>
            <a:ext cx="4309997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4319F-4F43-59BE-9293-9BA605C28F13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100" baseline="0" dirty="0">
                <a:solidFill>
                  <a:srgbClr val="394155"/>
                </a:solidFill>
                <a:latin typeface="Adelle Sans" pitchFamily="2" charset="77"/>
                <a:ea typeface="+mj-ea"/>
                <a:cs typeface="+mj-cs"/>
              </a:rPr>
              <a:t>Who can be rated?</a:t>
            </a:r>
            <a:endParaRPr lang="en-US" sz="3600" kern="1200" spc="100" baseline="0" dirty="0">
              <a:solidFill>
                <a:srgbClr val="394155"/>
              </a:solidFill>
              <a:latin typeface="Adelle San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536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38904-FA24-8243-A14B-11F0D0CF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7E777-4D13-884A-893E-3910EE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7</a:t>
            </a:fld>
            <a:endParaRPr lang="en-US" sz="1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BA1C1B-2597-43EB-3674-A11BB4B1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450" y="4721091"/>
            <a:ext cx="1943197" cy="1330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6949A4-810B-F63C-D034-1BF74F0425DC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100" baseline="0" dirty="0">
                <a:solidFill>
                  <a:srgbClr val="394155"/>
                </a:solidFill>
                <a:latin typeface="Adelle Sans" pitchFamily="2" charset="77"/>
                <a:ea typeface="+mj-ea"/>
                <a:cs typeface="+mj-cs"/>
              </a:rPr>
              <a:t>Where do they get their data?</a:t>
            </a:r>
            <a:endParaRPr lang="en-US" sz="3600" kern="1200" spc="100" baseline="0" dirty="0">
              <a:solidFill>
                <a:srgbClr val="394155"/>
              </a:solidFill>
              <a:latin typeface="Adelle Sans" pitchFamily="2" charset="77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F7FD4-CD60-5BBE-EB1C-3EEF8FAC1DFC}"/>
              </a:ext>
            </a:extLst>
          </p:cNvPr>
          <p:cNvSpPr txBox="1"/>
          <p:nvPr/>
        </p:nvSpPr>
        <p:spPr>
          <a:xfrm>
            <a:off x="730386" y="1698696"/>
            <a:ext cx="2897309" cy="2031325"/>
          </a:xfrm>
          <a:prstGeom prst="rect">
            <a:avLst/>
          </a:prstGeom>
          <a:solidFill>
            <a:srgbClr val="394155"/>
          </a:solidFill>
          <a:ln w="19050">
            <a:solidFill>
              <a:srgbClr val="39415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>
                <a:solidFill>
                  <a:srgbClr val="F1EBE3"/>
                </a:solidFill>
              </a:rPr>
              <a:t>IRS</a:t>
            </a:r>
          </a:p>
          <a:p>
            <a:pPr algn="ctr"/>
            <a:endParaRPr lang="en-US" dirty="0">
              <a:solidFill>
                <a:srgbClr val="F1EBE3"/>
              </a:solidFill>
            </a:endParaRPr>
          </a:p>
          <a:p>
            <a:pPr algn="ctr"/>
            <a:r>
              <a:rPr lang="en-US" dirty="0">
                <a:solidFill>
                  <a:srgbClr val="F1EBE3"/>
                </a:solidFill>
              </a:rPr>
              <a:t>The IRS makes 990s available to the public after filing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95AF9-9FE5-5999-5CC5-F9E97C22F424}"/>
              </a:ext>
            </a:extLst>
          </p:cNvPr>
          <p:cNvSpPr txBox="1"/>
          <p:nvPr/>
        </p:nvSpPr>
        <p:spPr>
          <a:xfrm>
            <a:off x="4640540" y="1711067"/>
            <a:ext cx="2897309" cy="2031325"/>
          </a:xfrm>
          <a:prstGeom prst="rect">
            <a:avLst/>
          </a:prstGeom>
          <a:solidFill>
            <a:srgbClr val="394155"/>
          </a:solidFill>
          <a:ln w="19050">
            <a:solidFill>
              <a:srgbClr val="39415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>
                <a:solidFill>
                  <a:srgbClr val="F1EBE3"/>
                </a:solidFill>
              </a:rPr>
              <a:t>The Nonprofits Themselves</a:t>
            </a:r>
          </a:p>
          <a:p>
            <a:pPr algn="ctr"/>
            <a:endParaRPr lang="en-US" dirty="0">
              <a:solidFill>
                <a:srgbClr val="F1EBE3"/>
              </a:solidFill>
            </a:endParaRPr>
          </a:p>
          <a:p>
            <a:pPr algn="ctr"/>
            <a:r>
              <a:rPr lang="en-US" dirty="0">
                <a:solidFill>
                  <a:srgbClr val="F1EBE3"/>
                </a:solidFill>
              </a:rPr>
              <a:t>Organizations self-report information via the portal</a:t>
            </a:r>
          </a:p>
          <a:p>
            <a:pPr algn="ctr"/>
            <a:endParaRPr lang="en-US" dirty="0">
              <a:solidFill>
                <a:srgbClr val="F1EBE3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B5EE59-2516-CDFC-D1CB-31A2E666D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916" y="3356887"/>
            <a:ext cx="2412061" cy="158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36B02-7F9B-698F-AE9C-BD56E6EC0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355" y="3249319"/>
            <a:ext cx="2974610" cy="23353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EE0D3E-5634-B39D-A9CB-6ECF311CC8B9}"/>
              </a:ext>
            </a:extLst>
          </p:cNvPr>
          <p:cNvSpPr txBox="1"/>
          <p:nvPr/>
        </p:nvSpPr>
        <p:spPr>
          <a:xfrm>
            <a:off x="8555876" y="1688534"/>
            <a:ext cx="2897309" cy="2031325"/>
          </a:xfrm>
          <a:prstGeom prst="rect">
            <a:avLst/>
          </a:prstGeom>
          <a:solidFill>
            <a:srgbClr val="394155"/>
          </a:solidFill>
          <a:ln w="19050">
            <a:solidFill>
              <a:srgbClr val="39415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>
                <a:solidFill>
                  <a:srgbClr val="F1EBE3"/>
                </a:solidFill>
              </a:rPr>
              <a:t>Data Partners</a:t>
            </a:r>
          </a:p>
          <a:p>
            <a:pPr algn="ctr"/>
            <a:endParaRPr lang="en-US" dirty="0">
              <a:solidFill>
                <a:srgbClr val="F1EBE3"/>
              </a:solidFill>
            </a:endParaRPr>
          </a:p>
          <a:p>
            <a:pPr algn="ctr"/>
            <a:r>
              <a:rPr lang="en-US" dirty="0">
                <a:solidFill>
                  <a:srgbClr val="F1EBE3"/>
                </a:solidFill>
              </a:rPr>
              <a:t>Partners share data that they have collected about nonprofits.</a:t>
            </a:r>
          </a:p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2CB492-BA68-C983-0DED-0C236BCD99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23019" y="3453422"/>
            <a:ext cx="2507903" cy="1391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51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97C4-F41D-EA5C-B553-CB5D44A52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A83642-A9BF-9EFE-D416-434FD9738441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100" baseline="0" dirty="0">
                <a:solidFill>
                  <a:srgbClr val="394155"/>
                </a:solidFill>
                <a:latin typeface="Adelle Sans" pitchFamily="2" charset="77"/>
                <a:ea typeface="+mj-ea"/>
                <a:cs typeface="+mj-cs"/>
              </a:rPr>
              <a:t>How frequently are ratings updated?</a:t>
            </a:r>
            <a:endParaRPr lang="en-US" sz="3600" kern="1200" spc="100" baseline="0" dirty="0">
              <a:solidFill>
                <a:srgbClr val="394155"/>
              </a:solidFill>
              <a:latin typeface="Adelle Sans" pitchFamily="2" charset="77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BE3D9-F323-C225-4AE9-199EB49A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722" y="6408097"/>
            <a:ext cx="558553" cy="26162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C6581465-640E-BB4A-B0E3-2887ED5CFDFD}" type="slidenum">
              <a:rPr lang="en-US" smtClean="0"/>
              <a:pPr algn="ctr"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56C0BD-16BF-0718-E7DE-6DFAEE86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" y="6356348"/>
            <a:ext cx="509356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THE STATEMENT WE MAKE IS MORE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THAN JUST FINANCIAL.</a:t>
            </a:r>
          </a:p>
        </p:txBody>
      </p:sp>
      <p:graphicFrame>
        <p:nvGraphicFramePr>
          <p:cNvPr id="11" name="Rectangle 2">
            <a:extLst>
              <a:ext uri="{FF2B5EF4-FFF2-40B4-BE49-F238E27FC236}">
                <a16:creationId xmlns:a16="http://schemas.microsoft.com/office/drawing/2014/main" id="{3AB45965-BE8C-6674-0AB3-D7F89125E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891753"/>
              </p:ext>
            </p:extLst>
          </p:nvPr>
        </p:nvGraphicFramePr>
        <p:xfrm>
          <a:off x="838198" y="15620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58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C9F4B-EDE5-72FA-6691-67B046EAF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648ABF-7553-D27F-E744-0C94183D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STATEMENT WE MAKE IS MORE</a:t>
            </a:r>
          </a:p>
          <a:p>
            <a:r>
              <a:rPr lang="en-US" dirty="0"/>
              <a:t>THAN JUST FINANCIAL.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1000F-A8C5-CEB9-F121-17D09833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581465-640E-BB4A-B0E3-2887ED5CFDFD}" type="slidenum">
              <a:rPr lang="en-US" smtClean="0"/>
              <a:pPr algn="ctr"/>
              <a:t>9</a:t>
            </a:fld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C6F85-F37E-EFFA-2BF6-F3BEE3ABE46A}"/>
              </a:ext>
            </a:extLst>
          </p:cNvPr>
          <p:cNvSpPr/>
          <p:nvPr/>
        </p:nvSpPr>
        <p:spPr>
          <a:xfrm>
            <a:off x="0" y="0"/>
            <a:ext cx="9125712" cy="6858000"/>
          </a:xfrm>
          <a:prstGeom prst="rect">
            <a:avLst/>
          </a:prstGeom>
          <a:solidFill>
            <a:srgbClr val="39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4CBD90-E5DB-BCB6-ABA0-D0EA1C186161}"/>
              </a:ext>
            </a:extLst>
          </p:cNvPr>
          <p:cNvSpPr/>
          <p:nvPr/>
        </p:nvSpPr>
        <p:spPr>
          <a:xfrm>
            <a:off x="9125712" y="0"/>
            <a:ext cx="3066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BA1A0F-5BA1-D33F-C59C-0BCD1F5FEB4C}"/>
              </a:ext>
            </a:extLst>
          </p:cNvPr>
          <p:cNvSpPr txBox="1"/>
          <p:nvPr/>
        </p:nvSpPr>
        <p:spPr>
          <a:xfrm>
            <a:off x="571970" y="756342"/>
            <a:ext cx="6006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100" dirty="0">
                <a:solidFill>
                  <a:schemeClr val="bg1"/>
                </a:solidFill>
                <a:latin typeface="Adelle Sans" pitchFamily="2" charset="77"/>
              </a:rPr>
              <a:t>The Rating System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299EE19-4C2B-651F-B9B7-6135EC94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77" y="6284444"/>
            <a:ext cx="2180931" cy="123653"/>
          </a:xfrm>
          <a:prstGeom prst="rect">
            <a:avLst/>
          </a:prstGeom>
        </p:spPr>
      </p:pic>
      <p:pic>
        <p:nvPicPr>
          <p:cNvPr id="5" name="Graphic 4" descr="Bar chart with solid fill">
            <a:extLst>
              <a:ext uri="{FF2B5EF4-FFF2-40B4-BE49-F238E27FC236}">
                <a16:creationId xmlns:a16="http://schemas.microsoft.com/office/drawing/2014/main" id="{9DB4589A-1BE5-33C2-EB63-B639E0CE56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228" y="681004"/>
            <a:ext cx="1399256" cy="13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</TotalTime>
  <Words>2676</Words>
  <Application>Microsoft Office PowerPoint</Application>
  <PresentationFormat>Widescreen</PresentationFormat>
  <Paragraphs>525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Adelle Sans</vt:lpstr>
      <vt:lpstr>Adelle Sans Extrabold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Million of donors use Charity Navigator ratings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Wright</dc:creator>
  <cp:lastModifiedBy>Rebecca Christiansen</cp:lastModifiedBy>
  <cp:revision>310</cp:revision>
  <cp:lastPrinted>2021-01-30T05:01:59Z</cp:lastPrinted>
  <dcterms:created xsi:type="dcterms:W3CDTF">2021-01-30T04:53:33Z</dcterms:created>
  <dcterms:modified xsi:type="dcterms:W3CDTF">2026-03-26T00:38:39Z</dcterms:modified>
</cp:coreProperties>
</file>